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7.xml" ContentType="application/vnd.openxmlformats-officedocument.presentationml.notesSlide+xml"/>
  <Override PartName="/ppt/tags/tag9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15"/>
  </p:notesMasterIdLst>
  <p:handoutMasterIdLst>
    <p:handoutMasterId r:id="rId116"/>
  </p:handoutMasterIdLst>
  <p:sldIdLst>
    <p:sldId id="256" r:id="rId2"/>
    <p:sldId id="595" r:id="rId3"/>
    <p:sldId id="596" r:id="rId4"/>
    <p:sldId id="597" r:id="rId5"/>
    <p:sldId id="501" r:id="rId6"/>
    <p:sldId id="695" r:id="rId7"/>
    <p:sldId id="599" r:id="rId8"/>
    <p:sldId id="754" r:id="rId9"/>
    <p:sldId id="755" r:id="rId10"/>
    <p:sldId id="756" r:id="rId11"/>
    <p:sldId id="757" r:id="rId12"/>
    <p:sldId id="758" r:id="rId13"/>
    <p:sldId id="600" r:id="rId14"/>
    <p:sldId id="601" r:id="rId15"/>
    <p:sldId id="602" r:id="rId16"/>
    <p:sldId id="604" r:id="rId17"/>
    <p:sldId id="605" r:id="rId18"/>
    <p:sldId id="606" r:id="rId19"/>
    <p:sldId id="608" r:id="rId20"/>
    <p:sldId id="609" r:id="rId21"/>
    <p:sldId id="610" r:id="rId22"/>
    <p:sldId id="611" r:id="rId23"/>
    <p:sldId id="612" r:id="rId24"/>
    <p:sldId id="613" r:id="rId25"/>
    <p:sldId id="614" r:id="rId26"/>
    <p:sldId id="615" r:id="rId27"/>
    <p:sldId id="616" r:id="rId28"/>
    <p:sldId id="617" r:id="rId29"/>
    <p:sldId id="618" r:id="rId30"/>
    <p:sldId id="619" r:id="rId31"/>
    <p:sldId id="620" r:id="rId32"/>
    <p:sldId id="621" r:id="rId33"/>
    <p:sldId id="622" r:id="rId34"/>
    <p:sldId id="623" r:id="rId35"/>
    <p:sldId id="624" r:id="rId36"/>
    <p:sldId id="697" r:id="rId37"/>
    <p:sldId id="759" r:id="rId38"/>
    <p:sldId id="699" r:id="rId39"/>
    <p:sldId id="700" r:id="rId40"/>
    <p:sldId id="761" r:id="rId41"/>
    <p:sldId id="762" r:id="rId42"/>
    <p:sldId id="760" r:id="rId43"/>
    <p:sldId id="701" r:id="rId44"/>
    <p:sldId id="702" r:id="rId45"/>
    <p:sldId id="703" r:id="rId46"/>
    <p:sldId id="704" r:id="rId47"/>
    <p:sldId id="705" r:id="rId48"/>
    <p:sldId id="706" r:id="rId49"/>
    <p:sldId id="707" r:id="rId50"/>
    <p:sldId id="708" r:id="rId51"/>
    <p:sldId id="709" r:id="rId52"/>
    <p:sldId id="710" r:id="rId53"/>
    <p:sldId id="711" r:id="rId54"/>
    <p:sldId id="712" r:id="rId55"/>
    <p:sldId id="713" r:id="rId56"/>
    <p:sldId id="714" r:id="rId57"/>
    <p:sldId id="715" r:id="rId58"/>
    <p:sldId id="716" r:id="rId59"/>
    <p:sldId id="717" r:id="rId60"/>
    <p:sldId id="718" r:id="rId61"/>
    <p:sldId id="719" r:id="rId62"/>
    <p:sldId id="720" r:id="rId63"/>
    <p:sldId id="733" r:id="rId64"/>
    <p:sldId id="734" r:id="rId65"/>
    <p:sldId id="633" r:id="rId66"/>
    <p:sldId id="634" r:id="rId67"/>
    <p:sldId id="635" r:id="rId68"/>
    <p:sldId id="636" r:id="rId69"/>
    <p:sldId id="637" r:id="rId70"/>
    <p:sldId id="638" r:id="rId71"/>
    <p:sldId id="639" r:id="rId72"/>
    <p:sldId id="640" r:id="rId73"/>
    <p:sldId id="641" r:id="rId74"/>
    <p:sldId id="642" r:id="rId75"/>
    <p:sldId id="643" r:id="rId76"/>
    <p:sldId id="644" r:id="rId77"/>
    <p:sldId id="645" r:id="rId78"/>
    <p:sldId id="646" r:id="rId79"/>
    <p:sldId id="647" r:id="rId80"/>
    <p:sldId id="648" r:id="rId81"/>
    <p:sldId id="649" r:id="rId82"/>
    <p:sldId id="735" r:id="rId83"/>
    <p:sldId id="737" r:id="rId84"/>
    <p:sldId id="681" r:id="rId85"/>
    <p:sldId id="682" r:id="rId86"/>
    <p:sldId id="743" r:id="rId87"/>
    <p:sldId id="684" r:id="rId88"/>
    <p:sldId id="685" r:id="rId89"/>
    <p:sldId id="686" r:id="rId90"/>
    <p:sldId id="687" r:id="rId91"/>
    <p:sldId id="752" r:id="rId92"/>
    <p:sldId id="688" r:id="rId93"/>
    <p:sldId id="744" r:id="rId94"/>
    <p:sldId id="753" r:id="rId95"/>
    <p:sldId id="689" r:id="rId96"/>
    <p:sldId id="745" r:id="rId97"/>
    <p:sldId id="690" r:id="rId98"/>
    <p:sldId id="692" r:id="rId99"/>
    <p:sldId id="693" r:id="rId100"/>
    <p:sldId id="694" r:id="rId101"/>
    <p:sldId id="748" r:id="rId102"/>
    <p:sldId id="749" r:id="rId103"/>
    <p:sldId id="750" r:id="rId104"/>
    <p:sldId id="751" r:id="rId105"/>
    <p:sldId id="736" r:id="rId106"/>
    <p:sldId id="725" r:id="rId107"/>
    <p:sldId id="726" r:id="rId108"/>
    <p:sldId id="727" r:id="rId109"/>
    <p:sldId id="728" r:id="rId110"/>
    <p:sldId id="729" r:id="rId111"/>
    <p:sldId id="730" r:id="rId112"/>
    <p:sldId id="731" r:id="rId113"/>
    <p:sldId id="746" r:id="rId114"/>
  </p:sldIdLst>
  <p:sldSz cx="9144000" cy="6858000" type="screen4x3"/>
  <p:notesSz cx="10234613" cy="70993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7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00"/>
    <a:srgbClr val="820064"/>
    <a:srgbClr val="86006A"/>
    <a:srgbClr val="FFE9FB"/>
    <a:srgbClr val="FFF1FC"/>
    <a:srgbClr val="173660"/>
    <a:srgbClr val="00FF00"/>
    <a:srgbClr val="3399FF"/>
    <a:srgbClr val="640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13" autoAdjust="0"/>
    <p:restoredTop sz="88245" autoAdjust="0"/>
  </p:normalViewPr>
  <p:slideViewPr>
    <p:cSldViewPr>
      <p:cViewPr varScale="1">
        <p:scale>
          <a:sx n="69" d="100"/>
          <a:sy n="69" d="100"/>
        </p:scale>
        <p:origin x="1158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1902" y="-96"/>
      </p:cViewPr>
      <p:guideLst>
        <p:guide orient="horz" pos="2237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890" cy="354880"/>
          </a:xfrm>
          <a:prstGeom prst="rect">
            <a:avLst/>
          </a:prstGeom>
        </p:spPr>
        <p:txBody>
          <a:bodyPr vert="horz" lIns="99039" tIns="49520" rIns="99039" bIns="49520" rtlCol="0"/>
          <a:lstStyle>
            <a:lvl1pPr algn="l">
              <a:defRPr sz="13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798088" y="1"/>
            <a:ext cx="4434890" cy="354880"/>
          </a:xfrm>
          <a:prstGeom prst="rect">
            <a:avLst/>
          </a:prstGeom>
        </p:spPr>
        <p:txBody>
          <a:bodyPr vert="horz" lIns="99039" tIns="49520" rIns="99039" bIns="49520" rtlCol="0"/>
          <a:lstStyle>
            <a:lvl1pPr algn="r">
              <a:defRPr sz="13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28501B2C-9B6C-4A37-8148-72CA3CE66EDD}" type="datetimeFigureOut">
              <a:rPr lang="zh-CN" altLang="en-US"/>
              <a:pPr>
                <a:defRPr/>
              </a:pPr>
              <a:t>2020/10/7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742730"/>
            <a:ext cx="4434890" cy="354880"/>
          </a:xfrm>
          <a:prstGeom prst="rect">
            <a:avLst/>
          </a:prstGeom>
        </p:spPr>
        <p:txBody>
          <a:bodyPr vert="horz" lIns="99039" tIns="49520" rIns="99039" bIns="49520" rtlCol="0" anchor="b"/>
          <a:lstStyle>
            <a:lvl1pPr algn="l">
              <a:defRPr sz="13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798088" y="6742730"/>
            <a:ext cx="4434890" cy="354880"/>
          </a:xfrm>
          <a:prstGeom prst="rect">
            <a:avLst/>
          </a:prstGeom>
        </p:spPr>
        <p:txBody>
          <a:bodyPr vert="horz" lIns="99039" tIns="49520" rIns="99039" bIns="49520" rtlCol="0" anchor="b"/>
          <a:lstStyle>
            <a:lvl1pPr algn="r">
              <a:defRPr sz="13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9FC47D02-C625-45A8-82E7-905A8D2AAA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3921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890" cy="354880"/>
          </a:xfrm>
          <a:prstGeom prst="rect">
            <a:avLst/>
          </a:prstGeom>
        </p:spPr>
        <p:txBody>
          <a:bodyPr vert="horz" lIns="99039" tIns="49520" rIns="99039" bIns="495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8088" y="1"/>
            <a:ext cx="4434890" cy="354880"/>
          </a:xfrm>
          <a:prstGeom prst="rect">
            <a:avLst/>
          </a:prstGeom>
        </p:spPr>
        <p:txBody>
          <a:bodyPr vert="horz" lIns="99039" tIns="49520" rIns="99039" bIns="495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C9222EA9-D2ED-491C-960B-2AC3CE6D8FB0}" type="datetimeFigureOut">
              <a:rPr lang="zh-CN" altLang="en-US"/>
              <a:pPr>
                <a:defRPr/>
              </a:pPr>
              <a:t>2020/10/7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343275" y="531813"/>
            <a:ext cx="3548063" cy="26622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9" tIns="49520" rIns="99039" bIns="495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4444" y="3371365"/>
            <a:ext cx="8185727" cy="3195614"/>
          </a:xfrm>
          <a:prstGeom prst="rect">
            <a:avLst/>
          </a:prstGeom>
        </p:spPr>
        <p:txBody>
          <a:bodyPr vert="horz" lIns="99039" tIns="49520" rIns="99039" bIns="495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2730"/>
            <a:ext cx="4434890" cy="354880"/>
          </a:xfrm>
          <a:prstGeom prst="rect">
            <a:avLst/>
          </a:prstGeom>
        </p:spPr>
        <p:txBody>
          <a:bodyPr vert="horz" lIns="99039" tIns="49520" rIns="99039" bIns="495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8088" y="6742730"/>
            <a:ext cx="4434890" cy="354880"/>
          </a:xfrm>
          <a:prstGeom prst="rect">
            <a:avLst/>
          </a:prstGeom>
        </p:spPr>
        <p:txBody>
          <a:bodyPr vert="horz" lIns="99039" tIns="49520" rIns="99039" bIns="495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F1FEECBA-06CB-4ED2-B9B8-A5DB6840A68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9057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E84AF5-2530-48EF-A17D-F4F580DE30BF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CD543C-87E0-4037-B871-8E209469E8F1}" type="slidenum">
              <a:rPr lang="zh-CN" altLang="en-US" smtClean="0"/>
              <a:pPr>
                <a:defRPr/>
              </a:pPr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343275" y="531813"/>
            <a:ext cx="3548063" cy="266223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F256D-1FB2-4D05-9E87-E72615870272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755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CD543C-87E0-4037-B871-8E209469E8F1}" type="slidenum">
              <a:rPr lang="zh-CN" altLang="en-US" smtClean="0"/>
              <a:pPr>
                <a:defRPr/>
              </a:pPr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684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343275" y="531813"/>
            <a:ext cx="3548063" cy="266223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解释一下为什么以</a:t>
            </a:r>
            <a:r>
              <a:rPr lang="en-US" altLang="zh-CN" dirty="0"/>
              <a:t>2</a:t>
            </a:r>
            <a:r>
              <a:rPr lang="en-US" altLang="zh-CN" baseline="30000" dirty="0"/>
              <a:t>10</a:t>
            </a:r>
            <a:r>
              <a:rPr lang="en-US" altLang="zh-CN" dirty="0"/>
              <a:t>-1</a:t>
            </a:r>
            <a:r>
              <a:rPr lang="zh-CN" altLang="en-US" dirty="0"/>
              <a:t>为移位基准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5206D-904B-4230-84F4-E1C0F70D07E4}" type="slidenum">
              <a:rPr lang="zh-CN" altLang="en-US" smtClean="0"/>
              <a:pPr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493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反斜线：</a:t>
            </a:r>
            <a:r>
              <a:rPr lang="en-US" altLang="zh-CN" dirty="0"/>
              <a:t>backslash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FEECBA-06CB-4ED2-B9B8-A5DB6840A686}" type="slidenum">
              <a:rPr lang="zh-CN" altLang="en-US" smtClean="0"/>
              <a:pPr>
                <a:defRPr/>
              </a:pPr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260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343275" y="531813"/>
            <a:ext cx="3548063" cy="266223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字面常量属于</a:t>
            </a:r>
            <a:r>
              <a:rPr lang="en-US" altLang="zh-CN" dirty="0"/>
              <a:t>C++</a:t>
            </a:r>
            <a:r>
              <a:rPr lang="zh-CN" altLang="en-US" dirty="0"/>
              <a:t>语言的词汇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5206D-904B-4230-84F4-E1C0F70D07E4}" type="slidenum">
              <a:rPr lang="zh-CN" altLang="en-US" smtClean="0"/>
              <a:pPr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301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343275" y="531813"/>
            <a:ext cx="3548063" cy="266223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5206D-904B-4230-84F4-E1C0F70D07E4}" type="slidenum">
              <a:rPr lang="zh-CN" altLang="en-US" smtClean="0"/>
              <a:pPr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796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CD543C-87E0-4037-B871-8E209469E8F1}" type="slidenum">
              <a:rPr lang="zh-CN" altLang="en-US" smtClean="0"/>
              <a:pPr>
                <a:defRPr/>
              </a:pPr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015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E84AF5-2530-48EF-A17D-F4F580DE30BF}" type="slidenum">
              <a:rPr lang="zh-CN" altLang="en-US" smtClean="0"/>
              <a:pPr>
                <a:defRPr/>
              </a:pPr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130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CD543C-87E0-4037-B871-8E209469E8F1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CD543C-87E0-4037-B871-8E209469E8F1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343275" y="531813"/>
            <a:ext cx="3548063" cy="266223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计算整数加法，如果需要计算字符加法、复数加法就需要重新编写程序，无法重用整数加法程序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5206D-904B-4230-84F4-E1C0F70D07E4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343275" y="531813"/>
            <a:ext cx="3548063" cy="266223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类的概念来自于</a:t>
            </a:r>
            <a:r>
              <a:rPr lang="en-US" altLang="zh-CN" dirty="0" err="1"/>
              <a:t>Simula</a:t>
            </a:r>
            <a:r>
              <a:rPr lang="zh-CN" altLang="en-US" dirty="0"/>
              <a:t>语言。</a:t>
            </a:r>
            <a:r>
              <a:rPr lang="en-US" altLang="zh-CN" dirty="0"/>
              <a:t>2.0</a:t>
            </a:r>
            <a:r>
              <a:rPr lang="zh-CN" altLang="en-US" dirty="0"/>
              <a:t>版增加了类的保护乘员、多重继承、对象初始化、抽象类、静态成员、</a:t>
            </a:r>
            <a:r>
              <a:rPr lang="en-US" altLang="zh-CN" dirty="0"/>
              <a:t>const</a:t>
            </a:r>
            <a:r>
              <a:rPr lang="zh-CN" altLang="en-US" dirty="0"/>
              <a:t>成员函数</a:t>
            </a:r>
            <a:endParaRPr lang="en-US" altLang="zh-CN" dirty="0"/>
          </a:p>
          <a:p>
            <a:r>
              <a:rPr lang="en-US" altLang="zh-CN" dirty="0"/>
              <a:t>3.0</a:t>
            </a:r>
            <a:r>
              <a:rPr lang="zh-CN" altLang="en-US" dirty="0"/>
              <a:t>版增加了模板</a:t>
            </a:r>
            <a:endParaRPr lang="en-US" altLang="zh-CN" dirty="0"/>
          </a:p>
          <a:p>
            <a:r>
              <a:rPr lang="zh-CN" altLang="en-US" dirty="0"/>
              <a:t>标准中增加名字空间的概念、增加了标准容器类、字符串类型等等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5206D-904B-4230-84F4-E1C0F70D07E4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CD543C-87E0-4037-B871-8E209469E8F1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乘到小数部分为</a:t>
            </a:r>
            <a:r>
              <a:rPr lang="en-US" altLang="zh-CN" dirty="0"/>
              <a:t>0</a:t>
            </a:r>
            <a:r>
              <a:rPr lang="zh-CN" altLang="en-US" dirty="0"/>
              <a:t>为止，但是大多数情况，小数部分不会为</a:t>
            </a:r>
            <a:r>
              <a:rPr lang="en-US" altLang="zh-CN" dirty="0"/>
              <a:t>0</a:t>
            </a:r>
            <a:r>
              <a:rPr lang="zh-CN" altLang="en-US" dirty="0"/>
              <a:t>，因此得到的通常是近似数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5206D-904B-4230-84F4-E1C0F70D07E4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</a:t>
            </a:r>
            <a:r>
              <a:rPr lang="en-US" altLang="zh-CN" dirty="0"/>
              <a:t>C++</a:t>
            </a:r>
            <a:r>
              <a:rPr lang="zh-CN" altLang="en-US" dirty="0"/>
              <a:t>中的数据类型举例，</a:t>
            </a:r>
            <a:r>
              <a:rPr lang="en-US" altLang="zh-CN" dirty="0" err="1"/>
              <a:t>int</a:t>
            </a:r>
            <a:r>
              <a:rPr lang="zh-CN" altLang="en-US" dirty="0"/>
              <a:t>型</a:t>
            </a:r>
            <a:r>
              <a:rPr lang="en-US" altLang="zh-CN" dirty="0"/>
              <a:t>4</a:t>
            </a:r>
            <a:r>
              <a:rPr lang="zh-CN" altLang="en-US" dirty="0"/>
              <a:t>个字节，</a:t>
            </a:r>
            <a:r>
              <a:rPr lang="en-US" altLang="zh-CN" dirty="0"/>
              <a:t>float</a:t>
            </a:r>
            <a:r>
              <a:rPr lang="zh-CN" altLang="en-US" dirty="0"/>
              <a:t>型</a:t>
            </a:r>
            <a:r>
              <a:rPr lang="en-US" altLang="zh-CN" dirty="0"/>
              <a:t>4</a:t>
            </a:r>
            <a:r>
              <a:rPr lang="zh-CN" altLang="en-US" dirty="0"/>
              <a:t>个字节，</a:t>
            </a:r>
            <a:r>
              <a:rPr lang="en-US" altLang="zh-CN" dirty="0"/>
              <a:t>double</a:t>
            </a:r>
            <a:r>
              <a:rPr lang="zh-CN" altLang="en-US" dirty="0"/>
              <a:t>型</a:t>
            </a:r>
            <a:r>
              <a:rPr lang="en-US" altLang="zh-CN" dirty="0"/>
              <a:t>8</a:t>
            </a:r>
            <a:r>
              <a:rPr lang="zh-CN" altLang="en-US" dirty="0"/>
              <a:t>个字节，</a:t>
            </a:r>
            <a:r>
              <a:rPr lang="en-US" altLang="zh-CN" dirty="0"/>
              <a:t>char</a:t>
            </a:r>
            <a:r>
              <a:rPr lang="zh-CN" altLang="en-US" dirty="0"/>
              <a:t>型</a:t>
            </a:r>
            <a:r>
              <a:rPr lang="en-US" altLang="zh-CN" dirty="0"/>
              <a:t>1</a:t>
            </a:r>
            <a:r>
              <a:rPr lang="zh-CN" altLang="en-US"/>
              <a:t>个字节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5206D-904B-4230-84F4-E1C0F70D07E4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在程序设计范畴，用变量来描述“数据”。仅仅用整数、浮点数（小数）和字符，描述现实世界中的数据是远远不够的。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FEECBA-06CB-4ED2-B9B8-A5DB6840A686}" type="slidenum">
              <a:rPr lang="zh-CN" altLang="en-US" smtClean="0"/>
              <a:pPr>
                <a:defRPr/>
              </a:pPr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487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50" y="179388"/>
            <a:ext cx="1447800" cy="646112"/>
          </a:xfrm>
          <a:prstGeom prst="rect">
            <a:avLst/>
          </a:prstGeom>
          <a:effectLst>
            <a:outerShdw blurRad="25400" dist="12700" dir="2700000" algn="tl" rotWithShape="0">
              <a:schemeClr val="bg1">
                <a:alpha val="60000"/>
              </a:scheme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348" y="2000240"/>
            <a:ext cx="7715304" cy="1928826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  <a:latin typeface="黑体" pitchFamily="2" charset="-122"/>
                <a:ea typeface="黑体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14348" y="4000504"/>
            <a:ext cx="7715304" cy="1928826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6500813" y="6551613"/>
            <a:ext cx="1500187" cy="3063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721026" y="6551613"/>
            <a:ext cx="1715070" cy="306387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1000125"/>
            <a:ext cx="8229600" cy="857250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28802"/>
            <a:ext cx="4038600" cy="45005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28802"/>
            <a:ext cx="4038600" cy="45005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721026" y="6551613"/>
            <a:ext cx="1715070" cy="3063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457200" y="4286256"/>
            <a:ext cx="2614602" cy="2143140"/>
          </a:xfrm>
        </p:spPr>
        <p:txBody>
          <a:bodyPr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内容占位符 3"/>
          <p:cNvSpPr>
            <a:spLocks noGrp="1"/>
          </p:cNvSpPr>
          <p:nvPr>
            <p:ph sz="half" idx="2"/>
          </p:nvPr>
        </p:nvSpPr>
        <p:spPr>
          <a:xfrm>
            <a:off x="457200" y="1928802"/>
            <a:ext cx="2614602" cy="21431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idx="13"/>
          </p:nvPr>
        </p:nvSpPr>
        <p:spPr>
          <a:xfrm>
            <a:off x="3243282" y="4286256"/>
            <a:ext cx="2614602" cy="2143140"/>
          </a:xfrm>
        </p:spPr>
        <p:txBody>
          <a:bodyPr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5" name="内容占位符 3"/>
          <p:cNvSpPr>
            <a:spLocks noGrp="1"/>
          </p:cNvSpPr>
          <p:nvPr>
            <p:ph sz="half" idx="14"/>
          </p:nvPr>
        </p:nvSpPr>
        <p:spPr>
          <a:xfrm>
            <a:off x="3243282" y="1928802"/>
            <a:ext cx="2614602" cy="21431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文本占位符 2"/>
          <p:cNvSpPr>
            <a:spLocks noGrp="1"/>
          </p:cNvSpPr>
          <p:nvPr>
            <p:ph type="body" idx="15"/>
          </p:nvPr>
        </p:nvSpPr>
        <p:spPr>
          <a:xfrm>
            <a:off x="6072198" y="4286256"/>
            <a:ext cx="2614602" cy="2143140"/>
          </a:xfrm>
        </p:spPr>
        <p:txBody>
          <a:bodyPr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内容占位符 3"/>
          <p:cNvSpPr>
            <a:spLocks noGrp="1"/>
          </p:cNvSpPr>
          <p:nvPr>
            <p:ph sz="half" idx="16"/>
          </p:nvPr>
        </p:nvSpPr>
        <p:spPr>
          <a:xfrm>
            <a:off x="6072198" y="1928802"/>
            <a:ext cx="2614602" cy="21431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18"/>
          </p:nvPr>
        </p:nvSpPr>
        <p:spPr>
          <a:xfrm>
            <a:off x="3721026" y="6551613"/>
            <a:ext cx="1715070" cy="3063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572250"/>
            <a:ext cx="9144000" cy="28575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2786063" cy="85725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0800000" scaled="1"/>
            <a:tileRect/>
          </a:gra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86063" y="0"/>
            <a:ext cx="6357937" cy="857250"/>
          </a:xfrm>
          <a:prstGeom prst="rect">
            <a:avLst/>
          </a:prstGeom>
          <a:gradFill flip="none" rotWithShape="1">
            <a:gsLst>
              <a:gs pos="30000">
                <a:schemeClr val="tx2"/>
              </a:gs>
              <a:gs pos="60000">
                <a:schemeClr val="tx2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0800000" scaled="1"/>
            <a:tileRect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1000125"/>
            <a:ext cx="82296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928813"/>
            <a:ext cx="8229600" cy="450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1034" name="图片 12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4313" y="6594475"/>
            <a:ext cx="19510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12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329613" y="50800"/>
            <a:ext cx="781050" cy="77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 userDrawn="1"/>
        </p:nvSpPr>
        <p:spPr>
          <a:xfrm>
            <a:off x="5868144" y="6572250"/>
            <a:ext cx="324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</a:rPr>
              <a:t>Database &amp; Information System Lab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1" r:id="rId1"/>
    <p:sldLayoutId id="2147484466" r:id="rId2"/>
    <p:sldLayoutId id="2147484467" r:id="rId3"/>
    <p:sldLayoutId id="2147484468" r:id="rId4"/>
    <p:sldLayoutId id="2147484469" r:id="rId5"/>
    <p:sldLayoutId id="2147484470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 "/>
        <a:defRPr sz="2800" kern="1200">
          <a:solidFill>
            <a:schemeClr val="tx1"/>
          </a:solidFill>
          <a:latin typeface="+mn-lt"/>
          <a:ea typeface="黑体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黑体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黑体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黑体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黑体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slide" Target="slide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image" Target="../media/image1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108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3.xml"/><Relationship Id="rId5" Type="http://schemas.openxmlformats.org/officeDocument/2006/relationships/slide" Target="slide6.xml"/><Relationship Id="rId4" Type="http://schemas.openxmlformats.org/officeDocument/2006/relationships/slide" Target="slide10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" Target="slide106.xml"/><Relationship Id="rId1" Type="http://schemas.openxmlformats.org/officeDocument/2006/relationships/slideLayout" Target="../slideLayouts/slideLayout3.xml"/><Relationship Id="rId4" Type="http://schemas.openxmlformats.org/officeDocument/2006/relationships/slide" Target="slide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" Target="slide106.xml"/><Relationship Id="rId1" Type="http://schemas.openxmlformats.org/officeDocument/2006/relationships/slideLayout" Target="../slideLayouts/slideLayout3.xml"/><Relationship Id="rId4" Type="http://schemas.openxmlformats.org/officeDocument/2006/relationships/slide" Target="slide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4" Type="http://schemas.openxmlformats.org/officeDocument/2006/relationships/slide" Target="slide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slide" Target="slide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48.jpeg"/><Relationship Id="rId4" Type="http://schemas.openxmlformats.org/officeDocument/2006/relationships/slide" Target="slide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13" Type="http://schemas.openxmlformats.org/officeDocument/2006/relationships/image" Target="../media/image59.wmf"/><Relationship Id="rId18" Type="http://schemas.openxmlformats.org/officeDocument/2006/relationships/image" Target="../media/image64.wmf"/><Relationship Id="rId3" Type="http://schemas.openxmlformats.org/officeDocument/2006/relationships/image" Target="../media/image49.wmf"/><Relationship Id="rId21" Type="http://schemas.openxmlformats.org/officeDocument/2006/relationships/image" Target="../media/image67.wmf"/><Relationship Id="rId7" Type="http://schemas.openxmlformats.org/officeDocument/2006/relationships/image" Target="../media/image53.wmf"/><Relationship Id="rId12" Type="http://schemas.openxmlformats.org/officeDocument/2006/relationships/image" Target="../media/image58.png"/><Relationship Id="rId17" Type="http://schemas.openxmlformats.org/officeDocument/2006/relationships/image" Target="../media/image63.wmf"/><Relationship Id="rId25" Type="http://schemas.openxmlformats.org/officeDocument/2006/relationships/slide" Target="slide6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62.wmf"/><Relationship Id="rId20" Type="http://schemas.openxmlformats.org/officeDocument/2006/relationships/image" Target="../media/image66.wmf"/><Relationship Id="rId1" Type="http://schemas.openxmlformats.org/officeDocument/2006/relationships/tags" Target="../tags/tag4.xml"/><Relationship Id="rId6" Type="http://schemas.openxmlformats.org/officeDocument/2006/relationships/image" Target="../media/image52.wmf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5" Type="http://schemas.openxmlformats.org/officeDocument/2006/relationships/image" Target="../media/image51.png"/><Relationship Id="rId15" Type="http://schemas.openxmlformats.org/officeDocument/2006/relationships/image" Target="../media/image61.wmf"/><Relationship Id="rId23" Type="http://schemas.openxmlformats.org/officeDocument/2006/relationships/image" Target="../media/image69.wmf"/><Relationship Id="rId10" Type="http://schemas.openxmlformats.org/officeDocument/2006/relationships/image" Target="../media/image56.wmf"/><Relationship Id="rId19" Type="http://schemas.openxmlformats.org/officeDocument/2006/relationships/image" Target="../media/image65.wmf"/><Relationship Id="rId4" Type="http://schemas.openxmlformats.org/officeDocument/2006/relationships/image" Target="../media/image50.png"/><Relationship Id="rId9" Type="http://schemas.openxmlformats.org/officeDocument/2006/relationships/image" Target="../media/image55.wmf"/><Relationship Id="rId14" Type="http://schemas.openxmlformats.org/officeDocument/2006/relationships/image" Target="../media/image60.wmf"/><Relationship Id="rId22" Type="http://schemas.openxmlformats.org/officeDocument/2006/relationships/image" Target="../media/image68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1.png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slide" Target="slide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slide" Target="slide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openxmlformats.org/officeDocument/2006/relationships/slide" Target="slide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slide" Target="slide6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e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image" Target="../media/image1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84.w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5725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标题 7"/>
          <p:cNvSpPr>
            <a:spLocks noGrp="1"/>
          </p:cNvSpPr>
          <p:nvPr>
            <p:ph type="ctrTitle"/>
          </p:nvPr>
        </p:nvSpPr>
        <p:spPr>
          <a:xfrm>
            <a:off x="714375" y="2000250"/>
            <a:ext cx="7715250" cy="1928813"/>
          </a:xfrm>
        </p:spPr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</a:rPr>
              <a:t>第一章 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zh-CN" altLang="en-US" dirty="0">
                <a:solidFill>
                  <a:srgbClr val="000000"/>
                </a:solidFill>
              </a:rPr>
              <a:t>语言概述</a:t>
            </a:r>
          </a:p>
        </p:txBody>
      </p:sp>
      <p:sp>
        <p:nvSpPr>
          <p:cNvPr id="3076" name="副标题 8"/>
          <p:cNvSpPr>
            <a:spLocks noGrp="1"/>
          </p:cNvSpPr>
          <p:nvPr>
            <p:ph type="subTitle" idx="1"/>
          </p:nvPr>
        </p:nvSpPr>
        <p:spPr>
          <a:xfrm>
            <a:off x="714375" y="4000500"/>
            <a:ext cx="7715250" cy="1928813"/>
          </a:xfrm>
        </p:spPr>
        <p:txBody>
          <a:bodyPr/>
          <a:lstStyle/>
          <a:p>
            <a:r>
              <a:rPr lang="zh-CN" altLang="en-US" sz="2000" dirty="0"/>
              <a:t>主讲：刘晓光</a:t>
            </a:r>
            <a:endParaRPr lang="en-US" altLang="zh-CN" sz="2000" dirty="0"/>
          </a:p>
          <a:p>
            <a:r>
              <a:rPr lang="zh-CN" altLang="en-US" sz="2000" dirty="0"/>
              <a:t>张海威  张莹</a:t>
            </a:r>
            <a:endParaRPr lang="en-US" altLang="zh-CN" sz="2000" dirty="0"/>
          </a:p>
          <a:p>
            <a:r>
              <a:rPr lang="zh-CN" altLang="en-US" sz="2000" dirty="0"/>
              <a:t>殷爱茹 李雨森</a:t>
            </a:r>
            <a:endParaRPr lang="en-US" altLang="zh-CN" sz="2000" dirty="0"/>
          </a:p>
          <a:p>
            <a:r>
              <a:rPr lang="zh-CN" altLang="en-US" sz="2000" dirty="0"/>
              <a:t>宋春瑶 沈玮</a:t>
            </a:r>
            <a:endParaRPr lang="en-US" altLang="zh-CN" sz="2000" dirty="0"/>
          </a:p>
          <a:p>
            <a:r>
              <a:rPr lang="zh-CN" altLang="en-US" sz="2000" dirty="0"/>
              <a:t>卢少平</a:t>
            </a:r>
          </a:p>
        </p:txBody>
      </p:sp>
      <p:sp>
        <p:nvSpPr>
          <p:cNvPr id="3078" name="TextBox 8"/>
          <p:cNvSpPr txBox="1">
            <a:spLocks noChangeArrowheads="1"/>
          </p:cNvSpPr>
          <p:nvPr/>
        </p:nvSpPr>
        <p:spPr bwMode="auto">
          <a:xfrm>
            <a:off x="5796136" y="895350"/>
            <a:ext cx="319991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华文琥珀" pitchFamily="2" charset="-122"/>
                <a:ea typeface="华文琥珀" pitchFamily="2" charset="-122"/>
              </a:rPr>
              <a:t>高级语言</a:t>
            </a:r>
            <a:r>
              <a:rPr lang="en-US" altLang="zh-CN" sz="2400" b="1" dirty="0">
                <a:solidFill>
                  <a:schemeClr val="bg1"/>
                </a:solidFill>
                <a:latin typeface="Courier New" pitchFamily="49" charset="0"/>
                <a:ea typeface="华文琥珀" pitchFamily="2" charset="-122"/>
                <a:cs typeface="Courier New" pitchFamily="49" charset="0"/>
              </a:rPr>
              <a:t>C++</a:t>
            </a:r>
            <a:r>
              <a:rPr lang="zh-CN" altLang="en-US" sz="2400" dirty="0">
                <a:solidFill>
                  <a:schemeClr val="bg1"/>
                </a:solidFill>
                <a:latin typeface="华文琥珀" pitchFamily="2" charset="-122"/>
                <a:ea typeface="华文琥珀" pitchFamily="2" charset="-122"/>
              </a:rPr>
              <a:t>程序设计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152" y="6023538"/>
            <a:ext cx="3050277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lt"/>
                <a:ea typeface="方正姚体" pitchFamily="2" charset="-122"/>
              </a:rPr>
              <a:t>计算机学院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方正姚体" pitchFamily="2" charset="-122"/>
              </a:rPr>
              <a:t>&amp;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方正姚体" pitchFamily="2" charset="-122"/>
              </a:rPr>
              <a:t>网络空间安全学院</a:t>
            </a:r>
          </a:p>
        </p:txBody>
      </p:sp>
      <p:pic>
        <p:nvPicPr>
          <p:cNvPr id="9" name="图片 12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8192" y="5666350"/>
            <a:ext cx="14636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6249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733382"/>
            <a:ext cx="8229600" cy="4500562"/>
          </a:xfrm>
        </p:spPr>
        <p:txBody>
          <a:bodyPr/>
          <a:lstStyle/>
          <a:p>
            <a:pPr lvl="1"/>
            <a:r>
              <a:rPr lang="en-US" altLang="zh-CN" dirty="0"/>
              <a:t>1823</a:t>
            </a:r>
            <a:r>
              <a:rPr lang="zh-CN" altLang="en-US" dirty="0"/>
              <a:t>， 英国人</a:t>
            </a:r>
            <a:r>
              <a:rPr lang="en-US" altLang="zh-CN" dirty="0">
                <a:solidFill>
                  <a:srgbClr val="FF0000"/>
                </a:solidFill>
              </a:rPr>
              <a:t>Babbage </a:t>
            </a:r>
            <a:r>
              <a:rPr lang="zh-CN" altLang="en-US" dirty="0"/>
              <a:t>发明差分机</a:t>
            </a:r>
            <a:endParaRPr lang="en-US" altLang="zh-CN" dirty="0"/>
          </a:p>
          <a:p>
            <a:pPr lvl="1"/>
            <a:endParaRPr lang="en-US" altLang="zh-CN" dirty="0">
              <a:solidFill>
                <a:srgbClr val="FF0000"/>
              </a:solidFill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世界上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第一个程序员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Augusta Ada King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计算机发展</a:t>
            </a:r>
          </a:p>
        </p:txBody>
      </p:sp>
      <p:sp>
        <p:nvSpPr>
          <p:cNvPr id="5" name="矩形 4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■</a:t>
            </a:r>
          </a:p>
        </p:txBody>
      </p:sp>
      <p:sp>
        <p:nvSpPr>
          <p:cNvPr id="6" name="矩形 5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计算机的组成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计算机程序设计语言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程序设计方法学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语言简介</a:t>
            </a:r>
          </a:p>
        </p:txBody>
      </p:sp>
      <p:pic>
        <p:nvPicPr>
          <p:cNvPr id="18" name="Picture 4" descr="XFC2`MA(1$%FDT@M7IH`DF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004" y="912872"/>
            <a:ext cx="2379663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[$5H}AS$I{T074GMCX8E0%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30" y="2228140"/>
            <a:ext cx="1700733" cy="136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]~X@5}CT8X_$R7EHFS~1B@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29" y="2183512"/>
            <a:ext cx="1111146" cy="152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236424"/>
            <a:ext cx="1594910" cy="147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P@V_@11V0)F80D4W1KDN88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3710393"/>
            <a:ext cx="3045667" cy="306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45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29"/>
    </mc:Choice>
    <mc:Fallback xmlns="">
      <p:transition spd="slow" advTm="23729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分隔符（</a:t>
            </a:r>
            <a:r>
              <a:rPr lang="en-US" altLang="zh-CN" dirty="0"/>
              <a:t>Punctuator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068589"/>
            <a:ext cx="7499176" cy="1990724"/>
          </a:xfrm>
        </p:spPr>
        <p:txBody>
          <a:bodyPr/>
          <a:lstStyle/>
          <a:p>
            <a:r>
              <a:rPr lang="zh-CN" altLang="en-US" dirty="0"/>
              <a:t>没有明确的含义，但在程序中必不可少</a:t>
            </a:r>
            <a:endParaRPr lang="en-US" altLang="zh-CN" dirty="0"/>
          </a:p>
          <a:p>
            <a:r>
              <a:rPr lang="zh-CN" altLang="en-US" dirty="0"/>
              <a:t>用来界定或分隔程序中的语法成分，类似于“标点符号”</a:t>
            </a:r>
            <a:endParaRPr lang="en-US" altLang="zh-CN" dirty="0"/>
          </a:p>
          <a:p>
            <a:r>
              <a:rPr lang="zh-CN" altLang="en-US" dirty="0"/>
              <a:t>常用分隔符有：</a:t>
            </a:r>
            <a:endParaRPr lang="en-US" altLang="zh-CN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1672" y="4653136"/>
            <a:ext cx="4396632" cy="5080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 bwMode="auto">
          <a:xfrm>
            <a:off x="2698000" y="4719010"/>
            <a:ext cx="176126" cy="4381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r>
              <a:rPr lang="zh-CN" altLang="en-US" sz="2200" dirty="0">
                <a:solidFill>
                  <a:srgbClr val="0000FF"/>
                </a:solidFill>
              </a:rPr>
              <a:t>˽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关键字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分隔符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矩形 13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</a:t>
            </a:r>
          </a:p>
        </p:txBody>
      </p:sp>
      <p:sp>
        <p:nvSpPr>
          <p:cNvPr id="15" name="矩形 14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字面值常量</a:t>
            </a:r>
          </a:p>
        </p:txBody>
      </p:sp>
      <p:sp>
        <p:nvSpPr>
          <p:cNvPr id="16" name="矩形 15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运算符</a:t>
            </a:r>
          </a:p>
        </p:txBody>
      </p:sp>
      <p:sp>
        <p:nvSpPr>
          <p:cNvPr id="17" name="矩形 16">
            <a:hlinkClick r:id="rId4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18" name="矩形 17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19" name="矩形 18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20" name="矩形 19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■</a:t>
            </a:r>
          </a:p>
        </p:txBody>
      </p:sp>
    </p:spTree>
    <p:extLst>
      <p:ext uri="{BB962C8B-B14F-4D97-AF65-F5344CB8AC3E}">
        <p14:creationId xmlns:p14="http://schemas.microsoft.com/office/powerpoint/2010/main" val="368775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31"/>
    </mc:Choice>
    <mc:Fallback xmlns="">
      <p:transition spd="slow" advTm="12431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1.1】</a:t>
            </a:r>
            <a:r>
              <a:rPr lang="zh-CN" altLang="en-US" dirty="0">
                <a:solidFill>
                  <a:srgbClr val="C00000"/>
                </a:solidFill>
              </a:rPr>
              <a:t>最简单的</a:t>
            </a:r>
            <a:r>
              <a:rPr lang="en-US" altLang="zh-CN" dirty="0">
                <a:solidFill>
                  <a:srgbClr val="C00000"/>
                </a:solidFill>
              </a:rPr>
              <a:t>C++</a:t>
            </a:r>
            <a:r>
              <a:rPr lang="zh-CN" altLang="en-US" dirty="0">
                <a:solidFill>
                  <a:srgbClr val="C00000"/>
                </a:solidFill>
              </a:rPr>
              <a:t>程序</a:t>
            </a:r>
          </a:p>
        </p:txBody>
      </p:sp>
      <p:sp>
        <p:nvSpPr>
          <p:cNvPr id="4" name="矩形 3"/>
          <p:cNvSpPr/>
          <p:nvPr/>
        </p:nvSpPr>
        <p:spPr>
          <a:xfrm>
            <a:off x="539552" y="2204864"/>
            <a:ext cx="806489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#include</a:t>
            </a:r>
            <a:r>
              <a:rPr lang="en-US" altLang="zh-CN" sz="2400" b="1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CN" sz="2400" b="1" dirty="0" err="1">
                <a:latin typeface="Courier New" pitchFamily="49" charset="0"/>
                <a:cs typeface="Courier New" pitchFamily="49" charset="0"/>
              </a:rPr>
              <a:t>iostream</a:t>
            </a:r>
            <a:r>
              <a:rPr lang="en-US" altLang="zh-CN" sz="2400" b="1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using namespace</a:t>
            </a:r>
            <a:r>
              <a:rPr lang="en-US" altLang="zh-CN" sz="2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400" b="1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altLang="zh-CN" sz="2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sz="24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400" b="1" dirty="0"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r>
              <a:rPr lang="en-US" altLang="zh-CN" sz="2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altLang="zh-CN" sz="2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2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altLang="zh-CN" sz="2400" b="1" dirty="0">
                <a:latin typeface="Courier New" pitchFamily="49" charset="0"/>
                <a:cs typeface="Courier New" pitchFamily="49" charset="0"/>
              </a:rPr>
              <a:t>&lt;&lt;"This is a C++ Program."&lt;&lt;</a:t>
            </a:r>
            <a:r>
              <a:rPr lang="en-US" altLang="zh-CN" sz="2400" b="1" dirty="0" err="1">
                <a:latin typeface="Courier New" pitchFamily="49" charset="0"/>
                <a:cs typeface="Courier New" pitchFamily="49" charset="0"/>
              </a:rPr>
              <a:t>endl</a:t>
            </a:r>
            <a:r>
              <a:rPr lang="en-US" altLang="zh-CN" sz="2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sz="2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24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zh-CN" sz="2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400" b="1" dirty="0">
                <a:latin typeface="Courier New" pitchFamily="49" charset="0"/>
                <a:cs typeface="Courier New" pitchFamily="49" charset="0"/>
              </a:rPr>
              <a:t>0;</a:t>
            </a:r>
          </a:p>
          <a:p>
            <a:r>
              <a:rPr lang="en-US" altLang="zh-CN" sz="2400" b="1" dirty="0">
                <a:latin typeface="Courier New" pitchFamily="49" charset="0"/>
                <a:cs typeface="Courier New" pitchFamily="49" charset="0"/>
              </a:rPr>
              <a:t>}</a:t>
            </a:r>
            <a:endParaRPr lang="zh-CN" altLang="en-US" sz="2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93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23"/>
    </mc:Choice>
    <mc:Fallback xmlns="">
      <p:transition spd="slow" advTm="33923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1.2】</a:t>
            </a:r>
            <a:r>
              <a:rPr lang="zh-CN" altLang="en-US" dirty="0">
                <a:solidFill>
                  <a:srgbClr val="C00000"/>
                </a:solidFill>
              </a:rPr>
              <a:t>简单的输入输出交互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3384376"/>
          </a:xfrm>
        </p:spPr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#include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iostream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using namespace</a:t>
            </a:r>
            <a:r>
              <a:rPr lang="en-US" altLang="zh-CN" sz="20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zh-CN" sz="20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main()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altLang="zh-CN" sz="20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name[20];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&lt;&lt;"What's your name?"&lt;&lt;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endl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;	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cin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&gt;&gt;name;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&lt;&lt;"Welcome "&lt;&lt;name&lt;&lt;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endl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}</a:t>
            </a:r>
            <a:endParaRPr lang="zh-CN" altLang="en-US" sz="20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图片 5" descr="输入名字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3728" y="4622881"/>
            <a:ext cx="6484810" cy="1800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208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33"/>
    </mc:Choice>
    <mc:Fallback xmlns="">
      <p:transition spd="slow" advTm="38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ea typeface="黑体" pitchFamily="2" charset="-122"/>
              </a:rPr>
              <a:t>【</a:t>
            </a:r>
            <a:r>
              <a:rPr lang="zh-CN" altLang="en-US" dirty="0">
                <a:solidFill>
                  <a:srgbClr val="C00000"/>
                </a:solidFill>
                <a:ea typeface="黑体" pitchFamily="2" charset="-122"/>
              </a:rPr>
              <a:t>例</a:t>
            </a:r>
            <a:r>
              <a:rPr lang="en-US" altLang="zh-CN" dirty="0">
                <a:solidFill>
                  <a:srgbClr val="C00000"/>
                </a:solidFill>
                <a:ea typeface="黑体" pitchFamily="2" charset="-122"/>
              </a:rPr>
              <a:t>1.3】</a:t>
            </a:r>
            <a:r>
              <a:rPr lang="zh-CN" altLang="en-US" dirty="0">
                <a:solidFill>
                  <a:srgbClr val="C00000"/>
                </a:solidFill>
                <a:ea typeface="黑体" pitchFamily="2" charset="-122"/>
              </a:rPr>
              <a:t>输出本学期的课程表</a:t>
            </a:r>
            <a:endParaRPr lang="en-US" altLang="zh-CN" dirty="0">
              <a:solidFill>
                <a:srgbClr val="C00000"/>
              </a:solidFill>
              <a:ea typeface="黑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583432"/>
            <a:ext cx="8964488" cy="5301952"/>
          </a:xfrm>
        </p:spPr>
        <p:txBody>
          <a:bodyPr/>
          <a:lstStyle/>
          <a:p>
            <a:pPr>
              <a:buNone/>
            </a:pPr>
            <a:r>
              <a:rPr lang="en-US" altLang="zh-CN" sz="11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#include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iostream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None/>
            </a:pPr>
            <a:r>
              <a:rPr lang="en-US" altLang="zh-CN" sz="11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#include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iomanip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None/>
            </a:pPr>
            <a:r>
              <a:rPr lang="en-US" altLang="zh-CN" sz="11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using namespace</a:t>
            </a:r>
            <a:r>
              <a:rPr lang="en-US" altLang="zh-CN" sz="11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altLang="zh-CN" sz="11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zh-CN" sz="11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main(){</a:t>
            </a:r>
          </a:p>
          <a:p>
            <a:pPr>
              <a:buNone/>
            </a:pP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&lt;&lt;"                                    </a:t>
            </a:r>
            <a:r>
              <a:rPr lang="zh-CN" altLang="en-US" sz="1100" b="1" dirty="0">
                <a:latin typeface="Courier New" pitchFamily="49" charset="0"/>
                <a:cs typeface="Courier New" pitchFamily="49" charset="0"/>
              </a:rPr>
              <a:t>课程表                                  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endl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&lt;&lt;"============================================================================"&lt;&lt;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endl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cout.setf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ios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::left);</a:t>
            </a:r>
          </a:p>
          <a:p>
            <a:pPr>
              <a:buNone/>
            </a:pP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(10)&lt;&lt;"</a:t>
            </a:r>
            <a:r>
              <a:rPr lang="zh-CN" altLang="en-US" sz="1100" b="1" dirty="0">
                <a:latin typeface="Courier New" pitchFamily="49" charset="0"/>
                <a:cs typeface="Courier New" pitchFamily="49" charset="0"/>
              </a:rPr>
              <a:t>时间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(15)&lt;&lt;"</a:t>
            </a:r>
            <a:r>
              <a:rPr lang="zh-CN" altLang="en-US" sz="1100" b="1" dirty="0">
                <a:latin typeface="Courier New" pitchFamily="49" charset="0"/>
                <a:cs typeface="Courier New" pitchFamily="49" charset="0"/>
              </a:rPr>
              <a:t>星期一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(15)&lt;&lt;"</a:t>
            </a:r>
            <a:r>
              <a:rPr lang="zh-CN" altLang="en-US" sz="1100" b="1" dirty="0">
                <a:latin typeface="Courier New" pitchFamily="49" charset="0"/>
                <a:cs typeface="Courier New" pitchFamily="49" charset="0"/>
              </a:rPr>
              <a:t>星期二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(15)&lt;&lt;"</a:t>
            </a:r>
            <a:r>
              <a:rPr lang="zh-CN" altLang="en-US" sz="1100" b="1" dirty="0">
                <a:latin typeface="Courier New" pitchFamily="49" charset="0"/>
                <a:cs typeface="Courier New" pitchFamily="49" charset="0"/>
              </a:rPr>
              <a:t>星期三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(15)&lt;&lt;"</a:t>
            </a:r>
            <a:r>
              <a:rPr lang="zh-CN" altLang="en-US" sz="1100" b="1" dirty="0">
                <a:latin typeface="Courier New" pitchFamily="49" charset="0"/>
                <a:cs typeface="Courier New" pitchFamily="49" charset="0"/>
              </a:rPr>
              <a:t>星期四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(15)&lt;&lt;"</a:t>
            </a:r>
            <a:r>
              <a:rPr lang="zh-CN" altLang="en-US" sz="1100" b="1" dirty="0">
                <a:latin typeface="Courier New" pitchFamily="49" charset="0"/>
                <a:cs typeface="Courier New" pitchFamily="49" charset="0"/>
              </a:rPr>
              <a:t>星期五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endl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&lt;&lt;"----------------------------------------------------------------------------"&lt;&lt;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endl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(10)&lt;&lt;"8:00"&lt;&lt;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(15)&lt;&lt;"</a:t>
            </a:r>
            <a:r>
              <a:rPr lang="zh-CN" altLang="en-US" sz="1100" b="1" dirty="0">
                <a:latin typeface="Courier New" pitchFamily="49" charset="0"/>
                <a:cs typeface="Courier New" pitchFamily="49" charset="0"/>
              </a:rPr>
              <a:t>高等数学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(15)&lt;&lt;""&lt;&lt;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(15)&lt;&lt;"</a:t>
            </a:r>
            <a:r>
              <a:rPr lang="zh-CN" altLang="en-US" sz="1100" b="1" dirty="0">
                <a:latin typeface="Courier New" pitchFamily="49" charset="0"/>
                <a:cs typeface="Courier New" pitchFamily="49" charset="0"/>
              </a:rPr>
              <a:t>高等数学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(15)&lt;&lt;"</a:t>
            </a:r>
            <a:r>
              <a:rPr lang="zh-CN" altLang="en-US" sz="1100" b="1" dirty="0">
                <a:latin typeface="Courier New" pitchFamily="49" charset="0"/>
                <a:cs typeface="Courier New" pitchFamily="49" charset="0"/>
              </a:rPr>
              <a:t>线性代数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(15)&lt;&lt;""&lt;&lt;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endl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&lt;&lt;"----------------------------------------------------------------------------"&lt;&lt;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endl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(10)&lt;&lt;"10:00"&lt;&lt;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(15)&lt;&lt;"</a:t>
            </a:r>
            <a:r>
              <a:rPr lang="zh-CN" altLang="en-US" sz="1100" b="1" dirty="0">
                <a:latin typeface="Courier New" pitchFamily="49" charset="0"/>
                <a:cs typeface="Courier New" pitchFamily="49" charset="0"/>
              </a:rPr>
              <a:t>政治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(15)&lt;&lt;"</a:t>
            </a:r>
            <a:r>
              <a:rPr lang="zh-CN" altLang="en-US" sz="1100" b="1" dirty="0">
                <a:latin typeface="Courier New" pitchFamily="49" charset="0"/>
                <a:cs typeface="Courier New" pitchFamily="49" charset="0"/>
              </a:rPr>
              <a:t>线性代数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(15)&lt;&lt;""&lt;&lt;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(15)&lt;&lt;"</a:t>
            </a:r>
            <a:r>
              <a:rPr lang="zh-CN" altLang="en-US" sz="1100" b="1" dirty="0">
                <a:latin typeface="Courier New" pitchFamily="49" charset="0"/>
                <a:cs typeface="Courier New" pitchFamily="49" charset="0"/>
              </a:rPr>
              <a:t>习题课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(15)&lt;&lt;"</a:t>
            </a:r>
            <a:r>
              <a:rPr lang="zh-CN" altLang="en-US" sz="1100" b="1" dirty="0">
                <a:latin typeface="Courier New" pitchFamily="49" charset="0"/>
                <a:cs typeface="Courier New" pitchFamily="49" charset="0"/>
              </a:rPr>
              <a:t>英语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endl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&lt;&lt;"----------------------------------------------------------------------------"&lt;&lt;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endl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(10)&lt;&lt;"14:00"&lt;&lt;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(15)&lt;&lt;""&lt;&lt;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(15)&lt;&lt;"</a:t>
            </a:r>
            <a:r>
              <a:rPr lang="zh-CN" altLang="en-US" sz="1100" b="1" dirty="0">
                <a:latin typeface="Courier New" pitchFamily="49" charset="0"/>
                <a:cs typeface="Courier New" pitchFamily="49" charset="0"/>
              </a:rPr>
              <a:t>体育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(15)&lt;&lt;"</a:t>
            </a:r>
            <a:r>
              <a:rPr lang="zh-CN" altLang="en-US" sz="1100" b="1" dirty="0">
                <a:latin typeface="Courier New" pitchFamily="49" charset="0"/>
                <a:cs typeface="Courier New" pitchFamily="49" charset="0"/>
              </a:rPr>
              <a:t>英语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(15)&lt;&lt;""&lt;&lt;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(15)&lt;&lt;"</a:t>
            </a:r>
            <a:r>
              <a:rPr lang="zh-CN" altLang="en-US" sz="1100" b="1" dirty="0">
                <a:latin typeface="Courier New" pitchFamily="49" charset="0"/>
                <a:cs typeface="Courier New" pitchFamily="49" charset="0"/>
              </a:rPr>
              <a:t>习题课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endl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&lt;&lt;"----------------------------------------------------------------------------"&lt;&lt;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endl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(10)&lt;&lt;"16:00"&lt;&lt;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(15)&lt;&lt;""&lt;&lt;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(15)&lt;&lt;""&lt;&lt;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(15)&lt;&lt;""&lt;&lt;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(15)&lt;&lt;""&lt;&lt;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(15)&lt;&lt;"</a:t>
            </a:r>
            <a:r>
              <a:rPr lang="zh-CN" altLang="en-US" sz="1100" b="1" dirty="0">
                <a:latin typeface="Courier New" pitchFamily="49" charset="0"/>
                <a:cs typeface="Courier New" pitchFamily="49" charset="0"/>
              </a:rPr>
              <a:t>实验课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endl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&lt;&lt;"----------------------------------------------------------------------------"&lt;&lt;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endl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(10)&lt;&lt;"18:30"&lt;&lt;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(15)&lt;&lt;"</a:t>
            </a:r>
            <a:r>
              <a:rPr lang="zh-CN" altLang="en-US" sz="1100" b="1" dirty="0">
                <a:latin typeface="Courier New" pitchFamily="49" charset="0"/>
                <a:cs typeface="Courier New" pitchFamily="49" charset="0"/>
              </a:rPr>
              <a:t>实验课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(15)&lt;&lt;""&lt;&lt;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(15)&lt;&lt;""&lt;&lt;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(15)&lt;&lt;""&lt;&lt;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setw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(15)&lt;&lt;""&lt;&lt;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endl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;	</a:t>
            </a:r>
          </a:p>
          <a:p>
            <a:pPr>
              <a:buNone/>
            </a:pP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&lt;&lt;"============================================================================"&lt;&lt;</a:t>
            </a:r>
            <a:r>
              <a:rPr lang="en-US" altLang="zh-CN" sz="1100" b="1" dirty="0" err="1">
                <a:latin typeface="Courier New" pitchFamily="49" charset="0"/>
                <a:cs typeface="Courier New" pitchFamily="49" charset="0"/>
              </a:rPr>
              <a:t>endl</a:t>
            </a: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altLang="zh-CN" sz="11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3705228" y="6521276"/>
            <a:ext cx="1652590" cy="292100"/>
          </a:xfrm>
          <a:prstGeom prst="rect">
            <a:avLst/>
          </a:prstGeom>
        </p:spPr>
        <p:txBody>
          <a:bodyPr/>
          <a:lstStyle/>
          <a:p>
            <a:fld id="{E24BA5DA-9399-4747-BBF5-65A2C2316885}" type="slidenum">
              <a:rPr lang="en-US" altLang="zh-CN" smtClean="0"/>
              <a:pPr/>
              <a:t>103</a:t>
            </a:fld>
            <a:endParaRPr lang="en-US" altLang="zh-CN" dirty="0"/>
          </a:p>
        </p:txBody>
      </p:sp>
      <p:pic>
        <p:nvPicPr>
          <p:cNvPr id="6" name="图片 5" descr="课表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053" y="1437135"/>
            <a:ext cx="8206939" cy="46085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598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589"/>
    </mc:Choice>
    <mc:Fallback xmlns="">
      <p:transition spd="slow" advTm="75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1.4】</a:t>
            </a:r>
            <a:r>
              <a:rPr lang="zh-CN" altLang="en-US" dirty="0">
                <a:solidFill>
                  <a:srgbClr val="C00000"/>
                </a:solidFill>
              </a:rPr>
              <a:t>简单的计算程序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700808"/>
            <a:ext cx="8229600" cy="4500562"/>
          </a:xfrm>
        </p:spPr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#include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iostream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using namespace</a:t>
            </a:r>
            <a:r>
              <a:rPr lang="en-US" altLang="zh-CN" sz="16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zh-CN" sz="16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main()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op;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16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a=10,b=6;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&lt;&lt;"Select operation('+' or '-'):";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cin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&gt;&gt;op;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switch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(op){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case</a:t>
            </a:r>
            <a:r>
              <a:rPr lang="en-US" altLang="zh-CN" sz="16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'+':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&lt;&lt;"a"&lt;&lt;op&lt;&lt;"b="&lt;&lt;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a+b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&lt;&lt;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endl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altLang="zh-CN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case</a:t>
            </a:r>
            <a:r>
              <a:rPr lang="en-US" altLang="zh-CN" sz="16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'-':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&lt;&lt;"a"&lt;&lt;op&lt;&lt;"b="&lt;&lt;a-b&lt;&lt;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endl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US" altLang="zh-CN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default</a:t>
            </a:r>
            <a:r>
              <a:rPr lang="en-US" altLang="zh-CN" sz="16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&lt;&lt;"No such operation!"&lt;&lt;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endl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}</a:t>
            </a:r>
            <a:endParaRPr lang="zh-CN" altLang="en-US" sz="16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图片 5" descr="计算器程序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2" y="1772816"/>
            <a:ext cx="4475336" cy="24482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63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90"/>
    </mc:Choice>
    <mc:Fallback xmlns="">
      <p:transition spd="slow" advTm="74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>
            <a:grpSpLocks/>
          </p:cNvGrpSpPr>
          <p:nvPr/>
        </p:nvGrpSpPr>
        <p:grpSpPr bwMode="auto">
          <a:xfrm>
            <a:off x="1664047" y="3284981"/>
            <a:ext cx="5356225" cy="1728264"/>
            <a:chOff x="1643042" y="3196746"/>
            <a:chExt cx="5356246" cy="1728272"/>
          </a:xfrm>
        </p:grpSpPr>
        <p:sp>
          <p:nvSpPr>
            <p:cNvPr id="16" name="五边形 15"/>
            <p:cNvSpPr/>
            <p:nvPr/>
          </p:nvSpPr>
          <p:spPr bwMode="auto">
            <a:xfrm flipH="1">
              <a:off x="2041506" y="3196747"/>
              <a:ext cx="4957782" cy="793753"/>
            </a:xfrm>
            <a:prstGeom prst="homePlate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 dirty="0">
                <a:solidFill>
                  <a:sysClr val="window" lastClr="FFFFFF"/>
                </a:solidFill>
                <a:latin typeface="Arial"/>
                <a:ea typeface="黑体"/>
              </a:endParaRPr>
            </a:p>
          </p:txBody>
        </p:sp>
        <p:sp>
          <p:nvSpPr>
            <p:cNvPr id="17" name="五边形 16"/>
            <p:cNvSpPr/>
            <p:nvPr/>
          </p:nvSpPr>
          <p:spPr bwMode="auto">
            <a:xfrm flipH="1">
              <a:off x="2041506" y="4132853"/>
              <a:ext cx="4957782" cy="792165"/>
            </a:xfrm>
            <a:prstGeom prst="homePlate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 dirty="0">
                <a:solidFill>
                  <a:sysClr val="window" lastClr="FFFFFF"/>
                </a:solidFill>
                <a:latin typeface="Arial"/>
                <a:ea typeface="黑体"/>
              </a:endParaRPr>
            </a:p>
          </p:txBody>
        </p:sp>
        <p:grpSp>
          <p:nvGrpSpPr>
            <p:cNvPr id="5" name="组合 28"/>
            <p:cNvGrpSpPr>
              <a:grpSpLocks/>
            </p:cNvGrpSpPr>
            <p:nvPr/>
          </p:nvGrpSpPr>
          <p:grpSpPr bwMode="auto">
            <a:xfrm>
              <a:off x="1643042" y="3196746"/>
              <a:ext cx="792165" cy="788991"/>
              <a:chOff x="854055" y="696416"/>
              <a:chExt cx="792165" cy="788991"/>
            </a:xfrm>
          </p:grpSpPr>
          <p:sp>
            <p:nvSpPr>
              <p:cNvPr id="30" name="椭圆 29"/>
              <p:cNvSpPr>
                <a:spLocks noChangeAspect="1"/>
              </p:cNvSpPr>
              <p:nvPr/>
            </p:nvSpPr>
            <p:spPr bwMode="auto">
              <a:xfrm>
                <a:off x="857230" y="696416"/>
                <a:ext cx="788990" cy="78899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4112" name="图片 22" descr="NANKAI.png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4055" y="696416"/>
                <a:ext cx="788987" cy="788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6" name="组合 31"/>
            <p:cNvGrpSpPr>
              <a:grpSpLocks/>
            </p:cNvGrpSpPr>
            <p:nvPr/>
          </p:nvGrpSpPr>
          <p:grpSpPr bwMode="auto">
            <a:xfrm>
              <a:off x="1643042" y="4132856"/>
              <a:ext cx="792165" cy="788990"/>
              <a:chOff x="854055" y="703832"/>
              <a:chExt cx="792165" cy="788990"/>
            </a:xfrm>
          </p:grpSpPr>
          <p:sp>
            <p:nvSpPr>
              <p:cNvPr id="33" name="椭圆 32"/>
              <p:cNvSpPr>
                <a:spLocks noChangeAspect="1"/>
              </p:cNvSpPr>
              <p:nvPr/>
            </p:nvSpPr>
            <p:spPr bwMode="auto">
              <a:xfrm>
                <a:off x="857230" y="703832"/>
                <a:ext cx="788990" cy="78899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4110" name="图片 22" descr="NANKAI.png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4055" y="703833"/>
                <a:ext cx="788987" cy="788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2" name="组合 34"/>
          <p:cNvGrpSpPr>
            <a:grpSpLocks/>
          </p:cNvGrpSpPr>
          <p:nvPr/>
        </p:nvGrpSpPr>
        <p:grpSpPr bwMode="auto">
          <a:xfrm>
            <a:off x="1664047" y="1428540"/>
            <a:ext cx="5356225" cy="1727783"/>
            <a:chOff x="1643042" y="3212518"/>
            <a:chExt cx="5356246" cy="1727791"/>
          </a:xfrm>
        </p:grpSpPr>
        <p:sp>
          <p:nvSpPr>
            <p:cNvPr id="23" name="五边形 22"/>
            <p:cNvSpPr/>
            <p:nvPr/>
          </p:nvSpPr>
          <p:spPr bwMode="auto">
            <a:xfrm flipH="1">
              <a:off x="2041506" y="3212518"/>
              <a:ext cx="4957782" cy="792166"/>
            </a:xfrm>
            <a:prstGeom prst="homePlate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 dirty="0">
                <a:solidFill>
                  <a:sysClr val="window" lastClr="FFFFFF"/>
                </a:solidFill>
                <a:latin typeface="Arial"/>
                <a:ea typeface="黑体"/>
              </a:endParaRPr>
            </a:p>
          </p:txBody>
        </p:sp>
        <p:sp>
          <p:nvSpPr>
            <p:cNvPr id="25" name="五边形 24"/>
            <p:cNvSpPr/>
            <p:nvPr/>
          </p:nvSpPr>
          <p:spPr bwMode="auto">
            <a:xfrm flipH="1">
              <a:off x="2041506" y="4146556"/>
              <a:ext cx="4957782" cy="793753"/>
            </a:xfrm>
            <a:prstGeom prst="homePlate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 dirty="0">
                <a:solidFill>
                  <a:sysClr val="window" lastClr="FFFFFF"/>
                </a:solidFill>
                <a:latin typeface="Arial"/>
                <a:ea typeface="黑体"/>
              </a:endParaRPr>
            </a:p>
          </p:txBody>
        </p:sp>
        <p:grpSp>
          <p:nvGrpSpPr>
            <p:cNvPr id="29" name="组合 19"/>
            <p:cNvGrpSpPr>
              <a:grpSpLocks/>
            </p:cNvGrpSpPr>
            <p:nvPr/>
          </p:nvGrpSpPr>
          <p:grpSpPr bwMode="auto">
            <a:xfrm>
              <a:off x="1643042" y="3218860"/>
              <a:ext cx="792165" cy="788993"/>
              <a:chOff x="854055" y="2575918"/>
              <a:chExt cx="792165" cy="788993"/>
            </a:xfrm>
          </p:grpSpPr>
          <p:sp>
            <p:nvSpPr>
              <p:cNvPr id="41" name="椭圆 40"/>
              <p:cNvSpPr>
                <a:spLocks noChangeAspect="1"/>
              </p:cNvSpPr>
              <p:nvPr/>
            </p:nvSpPr>
            <p:spPr bwMode="auto">
              <a:xfrm>
                <a:off x="857230" y="2575919"/>
                <a:ext cx="788990" cy="788992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42" name="图片 22" descr="NANKAI.png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4055" y="2575918"/>
                <a:ext cx="788987" cy="788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2" name="组合 28"/>
            <p:cNvGrpSpPr>
              <a:grpSpLocks/>
            </p:cNvGrpSpPr>
            <p:nvPr/>
          </p:nvGrpSpPr>
          <p:grpSpPr bwMode="auto">
            <a:xfrm>
              <a:off x="1643042" y="4143380"/>
              <a:ext cx="792156" cy="788988"/>
              <a:chOff x="854055" y="1643050"/>
              <a:chExt cx="792156" cy="788988"/>
            </a:xfrm>
          </p:grpSpPr>
          <p:sp>
            <p:nvSpPr>
              <p:cNvPr id="37" name="椭圆 36"/>
              <p:cNvSpPr>
                <a:spLocks noChangeAspect="1"/>
              </p:cNvSpPr>
              <p:nvPr/>
            </p:nvSpPr>
            <p:spPr bwMode="auto">
              <a:xfrm>
                <a:off x="857230" y="1643051"/>
                <a:ext cx="788990" cy="78899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38" name="图片 22" descr="NANKAI.png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4055" y="1643050"/>
                <a:ext cx="788987" cy="788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43" name="TextBox 42"/>
          <p:cNvSpPr txBox="1"/>
          <p:nvPr/>
        </p:nvSpPr>
        <p:spPr>
          <a:xfrm>
            <a:off x="2578223" y="1548081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</a:t>
            </a:r>
            <a:endParaRPr lang="zh-CN" alt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78223" y="2484185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576760" y="5126737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数字与字符</a:t>
            </a:r>
            <a:endParaRPr lang="zh-CN" alt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76760" y="3459097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576760" y="4323192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</a:t>
            </a:r>
            <a:endParaRPr lang="zh-CN" alt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76760" y="5292497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</a:t>
            </a:r>
          </a:p>
        </p:txBody>
      </p:sp>
      <p:sp>
        <p:nvSpPr>
          <p:cNvPr id="40" name="五边形 39"/>
          <p:cNvSpPr/>
          <p:nvPr/>
        </p:nvSpPr>
        <p:spPr bwMode="auto">
          <a:xfrm flipH="1">
            <a:off x="2062509" y="5181493"/>
            <a:ext cx="4957763" cy="793750"/>
          </a:xfrm>
          <a:prstGeom prst="homePlate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kern="0" dirty="0">
              <a:solidFill>
                <a:sysClr val="window" lastClr="FFFFFF"/>
              </a:solidFill>
              <a:latin typeface="Arial"/>
              <a:ea typeface="黑体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576760" y="5289526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程序的结构</a:t>
            </a: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56" y="5135448"/>
            <a:ext cx="885840" cy="885840"/>
          </a:xfrm>
          <a:prstGeom prst="rect">
            <a:avLst/>
          </a:prstGeom>
        </p:spPr>
      </p:pic>
      <p:sp>
        <p:nvSpPr>
          <p:cNvPr id="51" name="矩形 50">
            <a:hlinkClick r:id="rId5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52" name="矩形 51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53" name="矩形 52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■</a:t>
            </a:r>
          </a:p>
        </p:txBody>
      </p:sp>
      <p:sp>
        <p:nvSpPr>
          <p:cNvPr id="54" name="矩形 53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55" name="矩形 54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过程型结构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6" name="矩形 55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函数型结构</a:t>
            </a:r>
          </a:p>
        </p:txBody>
      </p:sp>
      <p:sp>
        <p:nvSpPr>
          <p:cNvPr id="57" name="矩形 56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面向对象型结构</a:t>
            </a:r>
          </a:p>
        </p:txBody>
      </p:sp>
    </p:spTree>
    <p:extLst>
      <p:ext uri="{BB962C8B-B14F-4D97-AF65-F5344CB8AC3E}">
        <p14:creationId xmlns:p14="http://schemas.microsoft.com/office/powerpoint/2010/main" val="1770613492"/>
      </p:ext>
    </p:extLst>
  </p:cSld>
  <p:clrMapOvr>
    <a:masterClrMapping/>
  </p:clrMapOvr>
  <p:transition advTm="5328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程序的结构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hlinkClick r:id="rId2" action="ppaction://hlinksldjump"/>
              </a:rPr>
              <a:t>过程型结构</a:t>
            </a:r>
            <a:endParaRPr lang="en-US" altLang="zh-CN" dirty="0"/>
          </a:p>
          <a:p>
            <a:pPr lvl="1"/>
            <a:r>
              <a:rPr lang="zh-CN" altLang="en-US" dirty="0"/>
              <a:t>根据解决问题的步骤组织程序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>
                <a:hlinkClick r:id="rId3" action="ppaction://hlinksldjump"/>
              </a:rPr>
              <a:t>函数型结构</a:t>
            </a:r>
            <a:endParaRPr lang="en-US" altLang="zh-CN" dirty="0"/>
          </a:p>
          <a:p>
            <a:pPr lvl="1"/>
            <a:r>
              <a:rPr lang="zh-CN" altLang="en-US" dirty="0"/>
              <a:t>将待解决的问题分解为若干子问题，用函数进行组织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>
                <a:hlinkClick r:id="rId4" action="ppaction://hlinksldjump"/>
              </a:rPr>
              <a:t>面向对象型结构</a:t>
            </a:r>
            <a:endParaRPr lang="en-US" altLang="zh-CN" dirty="0"/>
          </a:p>
          <a:p>
            <a:pPr lvl="1"/>
            <a:r>
              <a:rPr lang="zh-CN" altLang="en-US" dirty="0"/>
              <a:t>使用类和对象</a:t>
            </a:r>
            <a:endParaRPr lang="en-US" altLang="zh-CN" dirty="0"/>
          </a:p>
        </p:txBody>
      </p:sp>
      <p:sp>
        <p:nvSpPr>
          <p:cNvPr id="6" name="矩形 5">
            <a:hlinkClick r:id="rId5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程序的结构 ■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过程型结构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函数型结构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面向对象型结构</a:t>
            </a:r>
          </a:p>
        </p:txBody>
      </p:sp>
    </p:spTree>
    <p:extLst>
      <p:ext uri="{BB962C8B-B14F-4D97-AF65-F5344CB8AC3E}">
        <p14:creationId xmlns:p14="http://schemas.microsoft.com/office/powerpoint/2010/main" val="205820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61"/>
    </mc:Choice>
    <mc:Fallback xmlns="">
      <p:transition spd="slow" advTm="19161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过程型结构</a:t>
            </a:r>
          </a:p>
        </p:txBody>
      </p:sp>
      <p:sp>
        <p:nvSpPr>
          <p:cNvPr id="4" name="矩形 3"/>
          <p:cNvSpPr/>
          <p:nvPr/>
        </p:nvSpPr>
        <p:spPr>
          <a:xfrm>
            <a:off x="611560" y="1688153"/>
            <a:ext cx="676875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#include</a:t>
            </a:r>
            <a:r>
              <a:rPr lang="en-US" altLang="zh-CN" sz="2400" b="1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CN" sz="2400" b="1" dirty="0" err="1">
                <a:latin typeface="Courier New" pitchFamily="49" charset="0"/>
                <a:cs typeface="Courier New" pitchFamily="49" charset="0"/>
              </a:rPr>
              <a:t>iostream</a:t>
            </a:r>
            <a:r>
              <a:rPr lang="en-US" altLang="zh-CN" sz="2400" b="1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using namespace</a:t>
            </a:r>
            <a:r>
              <a:rPr lang="en-US" altLang="zh-CN" sz="2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400" b="1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altLang="zh-CN" sz="2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zh-CN" sz="2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400" b="1" dirty="0">
                <a:latin typeface="Courier New" pitchFamily="49" charset="0"/>
                <a:cs typeface="Courier New" pitchFamily="49" charset="0"/>
              </a:rPr>
              <a:t>main()</a:t>
            </a:r>
          </a:p>
          <a:p>
            <a:r>
              <a:rPr lang="en-US" altLang="zh-CN" sz="2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altLang="zh-CN" sz="2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24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400" b="1" dirty="0" err="1">
                <a:latin typeface="Courier New" pitchFamily="49" charset="0"/>
                <a:cs typeface="Courier New" pitchFamily="49" charset="0"/>
              </a:rPr>
              <a:t>a,b</a:t>
            </a:r>
            <a:r>
              <a:rPr lang="en-US" altLang="zh-CN" sz="2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sz="2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2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altLang="zh-CN" sz="2400" b="1" dirty="0">
                <a:latin typeface="Courier New" pitchFamily="49" charset="0"/>
                <a:cs typeface="Courier New" pitchFamily="49" charset="0"/>
              </a:rPr>
              <a:t>&lt;&lt;"a=";</a:t>
            </a:r>
          </a:p>
          <a:p>
            <a:r>
              <a:rPr lang="en-US" altLang="zh-CN" sz="2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2400" b="1" dirty="0" err="1">
                <a:latin typeface="Courier New" pitchFamily="49" charset="0"/>
                <a:cs typeface="Courier New" pitchFamily="49" charset="0"/>
              </a:rPr>
              <a:t>cin</a:t>
            </a:r>
            <a:r>
              <a:rPr lang="en-US" altLang="zh-CN" sz="2400" b="1" dirty="0">
                <a:latin typeface="Courier New" pitchFamily="49" charset="0"/>
                <a:cs typeface="Courier New" pitchFamily="49" charset="0"/>
              </a:rPr>
              <a:t>&gt;&gt;a;</a:t>
            </a:r>
          </a:p>
          <a:p>
            <a:r>
              <a:rPr lang="en-US" altLang="zh-CN" sz="2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2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altLang="zh-CN" sz="2400" b="1" dirty="0">
                <a:latin typeface="Courier New" pitchFamily="49" charset="0"/>
                <a:cs typeface="Courier New" pitchFamily="49" charset="0"/>
              </a:rPr>
              <a:t>&lt;&lt;"b=";</a:t>
            </a:r>
          </a:p>
          <a:p>
            <a:r>
              <a:rPr lang="en-US" altLang="zh-CN" sz="2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2400" b="1" dirty="0" err="1">
                <a:latin typeface="Courier New" pitchFamily="49" charset="0"/>
                <a:cs typeface="Courier New" pitchFamily="49" charset="0"/>
              </a:rPr>
              <a:t>cin</a:t>
            </a:r>
            <a:r>
              <a:rPr lang="en-US" altLang="zh-CN" sz="2400" b="1" dirty="0">
                <a:latin typeface="Courier New" pitchFamily="49" charset="0"/>
                <a:cs typeface="Courier New" pitchFamily="49" charset="0"/>
              </a:rPr>
              <a:t>&gt;&gt;b;</a:t>
            </a:r>
          </a:p>
          <a:p>
            <a:r>
              <a:rPr lang="en-US" altLang="zh-CN" sz="2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24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400" b="1" dirty="0">
                <a:latin typeface="Courier New" pitchFamily="49" charset="0"/>
                <a:cs typeface="Courier New" pitchFamily="49" charset="0"/>
              </a:rPr>
              <a:t>c = </a:t>
            </a:r>
            <a:r>
              <a:rPr lang="en-US" altLang="zh-CN" sz="2400" b="1" dirty="0" err="1">
                <a:latin typeface="Courier New" pitchFamily="49" charset="0"/>
                <a:cs typeface="Courier New" pitchFamily="49" charset="0"/>
              </a:rPr>
              <a:t>a+b</a:t>
            </a:r>
            <a:r>
              <a:rPr lang="en-US" altLang="zh-CN" sz="2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sz="2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sz="24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altLang="zh-CN" sz="2400" b="1" dirty="0">
                <a:latin typeface="Courier New" pitchFamily="49" charset="0"/>
                <a:cs typeface="Courier New" pitchFamily="49" charset="0"/>
              </a:rPr>
              <a:t>&lt;&lt;"</a:t>
            </a:r>
            <a:r>
              <a:rPr lang="en-US" altLang="zh-CN" sz="2400" b="1" dirty="0" err="1">
                <a:latin typeface="Courier New" pitchFamily="49" charset="0"/>
                <a:cs typeface="Courier New" pitchFamily="49" charset="0"/>
              </a:rPr>
              <a:t>a+b</a:t>
            </a:r>
            <a:r>
              <a:rPr lang="en-US" altLang="zh-CN" sz="2400" b="1" dirty="0">
                <a:latin typeface="Courier New" pitchFamily="49" charset="0"/>
                <a:cs typeface="Courier New" pitchFamily="49" charset="0"/>
              </a:rPr>
              <a:t>="&lt;&lt;c&lt;&lt;</a:t>
            </a:r>
            <a:r>
              <a:rPr lang="en-US" altLang="zh-CN" sz="2400" b="1" dirty="0" err="1">
                <a:latin typeface="Courier New" pitchFamily="49" charset="0"/>
                <a:cs typeface="Courier New" pitchFamily="49" charset="0"/>
              </a:rPr>
              <a:t>endl</a:t>
            </a:r>
            <a:r>
              <a:rPr lang="en-US" altLang="zh-CN" sz="2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sz="2400" b="1" dirty="0">
                <a:latin typeface="Courier New" pitchFamily="49" charset="0"/>
                <a:cs typeface="Courier New" pitchFamily="49" charset="0"/>
              </a:rPr>
              <a:t>}</a:t>
            </a:r>
            <a:endParaRPr lang="zh-CN" altLang="en-US" sz="24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0" name="Picture 2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32440" y="6115769"/>
            <a:ext cx="414338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2984013" y="1124744"/>
            <a:ext cx="6115050" cy="549424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1.5】</a:t>
            </a:r>
            <a:r>
              <a:rPr lang="zh-CN" altLang="en-US" dirty="0">
                <a:solidFill>
                  <a:srgbClr val="C00000"/>
                </a:solidFill>
              </a:rPr>
              <a:t>过程型程序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过程型结构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函数型结构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面向对象型结构</a:t>
            </a:r>
          </a:p>
        </p:txBody>
      </p:sp>
      <p:sp>
        <p:nvSpPr>
          <p:cNvPr id="14" name="矩形 13">
            <a:hlinkClick r:id="rId4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程序的结构 ■</a:t>
            </a:r>
          </a:p>
        </p:txBody>
      </p:sp>
    </p:spTree>
    <p:extLst>
      <p:ext uri="{BB962C8B-B14F-4D97-AF65-F5344CB8AC3E}">
        <p14:creationId xmlns:p14="http://schemas.microsoft.com/office/powerpoint/2010/main" val="328462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35"/>
    </mc:Choice>
    <mc:Fallback xmlns="">
      <p:transition spd="slow" advTm="24735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函数型结构</a:t>
            </a:r>
          </a:p>
        </p:txBody>
      </p:sp>
      <p:sp>
        <p:nvSpPr>
          <p:cNvPr id="4" name="矩形 3"/>
          <p:cNvSpPr/>
          <p:nvPr/>
        </p:nvSpPr>
        <p:spPr>
          <a:xfrm>
            <a:off x="63894" y="1852698"/>
            <a:ext cx="381642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#include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iostream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using namespace</a:t>
            </a:r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input(</a:t>
            </a:r>
            <a:r>
              <a:rPr lang="en-US" altLang="zh-CN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&amp; x,</a:t>
            </a:r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&amp; y)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a,b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&lt;&lt;"a=";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cin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&gt;&gt;a;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&lt;&lt;"b=";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cin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&gt;&gt;b;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	x=a;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	y=b;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altLang="zh-CN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add(</a:t>
            </a:r>
            <a:r>
              <a:rPr lang="en-US" altLang="zh-CN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altLang="zh-CN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x+y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4067944" y="1852698"/>
            <a:ext cx="421880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output(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 z)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&lt;&lt;“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a+b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=”&lt;&lt;z&lt;&lt;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endl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main()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a,b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	input(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a,b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c = add(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a,b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	output(c);	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}</a:t>
            </a:r>
            <a:endParaRPr lang="zh-CN" altLang="en-US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4" name="Picture 2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32440" y="6093296"/>
            <a:ext cx="414338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2915816" y="1124744"/>
            <a:ext cx="4950550" cy="549424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1.6】</a:t>
            </a:r>
            <a:r>
              <a:rPr lang="zh-CN" altLang="en-US" dirty="0">
                <a:solidFill>
                  <a:srgbClr val="C00000"/>
                </a:solidFill>
              </a:rPr>
              <a:t>函数型程序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过程型结构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函数型结构</a:t>
            </a:r>
          </a:p>
        </p:txBody>
      </p:sp>
      <p:sp>
        <p:nvSpPr>
          <p:cNvPr id="14" name="矩形 13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面向对象型结构</a:t>
            </a:r>
          </a:p>
        </p:txBody>
      </p:sp>
      <p:sp>
        <p:nvSpPr>
          <p:cNvPr id="15" name="矩形 14">
            <a:hlinkClick r:id="rId4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程序的结构 ■</a:t>
            </a:r>
          </a:p>
        </p:txBody>
      </p:sp>
    </p:spTree>
    <p:extLst>
      <p:ext uri="{BB962C8B-B14F-4D97-AF65-F5344CB8AC3E}">
        <p14:creationId xmlns:p14="http://schemas.microsoft.com/office/powerpoint/2010/main" val="163985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384"/>
    </mc:Choice>
    <mc:Fallback xmlns="">
      <p:transition spd="slow" advTm="53384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面向对象型结构</a:t>
            </a:r>
          </a:p>
        </p:txBody>
      </p:sp>
      <p:sp>
        <p:nvSpPr>
          <p:cNvPr id="4" name="矩形 3"/>
          <p:cNvSpPr/>
          <p:nvPr/>
        </p:nvSpPr>
        <p:spPr>
          <a:xfrm>
            <a:off x="323528" y="1646530"/>
            <a:ext cx="3600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#include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iostream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using namespace 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Calculator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a;</a:t>
            </a:r>
          </a:p>
          <a:p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b;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	Calculator();</a:t>
            </a:r>
          </a:p>
          <a:p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Add(</a:t>
            </a:r>
            <a:r>
              <a:rPr lang="en-US" altLang="zh-CN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,</a:t>
            </a:r>
            <a:r>
              <a:rPr lang="en-US" altLang="zh-CN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Sub(</a:t>
            </a:r>
            <a:r>
              <a:rPr lang="en-US" altLang="zh-CN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,</a:t>
            </a:r>
            <a:r>
              <a:rPr lang="en-US" altLang="zh-CN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Calculator::Calculator()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	a=0;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	b=0;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3851920" y="1640989"/>
            <a:ext cx="511256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Calculator::Add(</a:t>
            </a:r>
            <a:r>
              <a:rPr lang="en-US" altLang="zh-CN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x,</a:t>
            </a:r>
            <a:r>
              <a:rPr lang="en-US" altLang="zh-CN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y){</a:t>
            </a:r>
          </a:p>
          <a:p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x+y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}</a:t>
            </a:r>
            <a:endParaRPr lang="zh-CN" alt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Calculator::Sub(</a:t>
            </a:r>
            <a:r>
              <a:rPr lang="en-US" altLang="zh-CN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x,</a:t>
            </a:r>
            <a:r>
              <a:rPr lang="en-US" altLang="zh-CN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y){</a:t>
            </a:r>
          </a:p>
          <a:p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zh-CN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x-y;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main(){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  Calculator cal;</a:t>
            </a:r>
          </a:p>
          <a:p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m,n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&lt;&lt;"m=";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cin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&gt;&gt;m;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&lt;&lt;"n=";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cin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&gt;&gt;n;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&lt;&lt;"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m+n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="&lt;&lt;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cal.Add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m,n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)&lt;&lt;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endl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&lt;&lt;"m-n="&lt;&lt;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cal.Sub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m,n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)&lt;&lt;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endl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}</a:t>
            </a:r>
            <a:endParaRPr lang="zh-CN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3851920" y="1124744"/>
            <a:ext cx="5040560" cy="549424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1.7】</a:t>
            </a:r>
            <a:r>
              <a:rPr lang="zh-CN" altLang="en-US" dirty="0">
                <a:solidFill>
                  <a:srgbClr val="C00000"/>
                </a:solidFill>
              </a:rPr>
              <a:t>面向对象型程序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过程型结构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函数型结构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面向对象型结构</a:t>
            </a:r>
          </a:p>
        </p:txBody>
      </p:sp>
      <p:sp>
        <p:nvSpPr>
          <p:cNvPr id="14" name="矩形 13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程序的结构 ■</a:t>
            </a:r>
          </a:p>
        </p:txBody>
      </p:sp>
    </p:spTree>
    <p:extLst>
      <p:ext uri="{BB962C8B-B14F-4D97-AF65-F5344CB8AC3E}">
        <p14:creationId xmlns:p14="http://schemas.microsoft.com/office/powerpoint/2010/main" val="176930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763"/>
    </mc:Choice>
    <mc:Fallback xmlns="">
      <p:transition spd="slow" advTm="44763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733382"/>
            <a:ext cx="8229600" cy="4500562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rgbClr val="7030A0"/>
                </a:solidFill>
              </a:rPr>
              <a:t>希尔伯特纲领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2400" dirty="0"/>
              <a:t>20</a:t>
            </a:r>
            <a:r>
              <a:rPr lang="zh-CN" altLang="en-US" sz="2400" dirty="0">
                <a:latin typeface="宋体" panose="02010600030101010101" pitchFamily="2" charset="-122"/>
              </a:rPr>
              <a:t>世纪初，逐步形成了关于数学基础研究的</a:t>
            </a:r>
            <a:r>
              <a:rPr lang="zh-CN" altLang="en-US" sz="2400" b="1" dirty="0">
                <a:latin typeface="宋体" panose="02010600030101010101" pitchFamily="2" charset="-122"/>
              </a:rPr>
              <a:t>逻辑主义、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直觉主义</a:t>
            </a:r>
            <a:r>
              <a:rPr lang="zh-CN" altLang="en-US" sz="2400" dirty="0">
                <a:latin typeface="宋体" panose="02010600030101010101" pitchFamily="2" charset="-122"/>
              </a:rPr>
              <a:t>和</a:t>
            </a:r>
            <a:r>
              <a:rPr lang="zh-CN" altLang="en-US" sz="2400" b="1" dirty="0">
                <a:latin typeface="宋体" panose="02010600030101010101" pitchFamily="2" charset="-122"/>
              </a:rPr>
              <a:t>形式主义</a:t>
            </a:r>
            <a:r>
              <a:rPr lang="zh-CN" altLang="en-US" sz="2400" dirty="0">
                <a:latin typeface="宋体" panose="02010600030101010101" pitchFamily="2" charset="-122"/>
              </a:rPr>
              <a:t>三大流派。其中，形式主义流派的代表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人物是数学家希尔伯特</a:t>
            </a:r>
            <a:r>
              <a:rPr lang="en-US" altLang="zh-CN" sz="2400" dirty="0">
                <a:latin typeface="宋体" panose="02010600030101010101" pitchFamily="2" charset="-122"/>
              </a:rPr>
              <a:t>﹙D</a:t>
            </a:r>
            <a:r>
              <a:rPr lang="zh-CN" altLang="en-US" sz="2400" dirty="0">
                <a:latin typeface="宋体" panose="02010600030101010101" pitchFamily="2" charset="-122"/>
              </a:rPr>
              <a:t>．</a:t>
            </a:r>
            <a:r>
              <a:rPr lang="en-US" altLang="zh-CN" sz="2400" dirty="0">
                <a:latin typeface="宋体" panose="02010600030101010101" pitchFamily="2" charset="-122"/>
              </a:rPr>
              <a:t>Hilbert﹚</a:t>
            </a:r>
            <a:r>
              <a:rPr lang="zh-CN" altLang="en-US" sz="2400" dirty="0">
                <a:latin typeface="宋体" panose="02010600030101010101" pitchFamily="2" charset="-122"/>
              </a:rPr>
              <a:t>。他在数学基础的研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究中提出了一个设想，其大意是：将每一门数学的分支形式</a:t>
            </a:r>
          </a:p>
          <a:p>
            <a:pPr algn="just">
              <a:buFontTx/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化，构成形式系统或形式理论，并在以此为对象的元理论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algn="just">
              <a:buFontTx/>
              <a:buNone/>
            </a:pPr>
            <a:endParaRPr lang="en-US" altLang="zh-CN" sz="2400" dirty="0">
              <a:latin typeface="宋体" panose="02010600030101010101" pitchFamily="2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元数学中，证明每一个形式系统的相容性，从而导出全部数学的相容性，希尔伯特的这一设想，就是所谓的“</a:t>
            </a:r>
            <a:r>
              <a:rPr lang="zh-CN" altLang="en-US" sz="2400" dirty="0">
                <a:solidFill>
                  <a:srgbClr val="7030A0"/>
                </a:solidFill>
                <a:latin typeface="宋体" panose="02010600030101010101" pitchFamily="2" charset="-122"/>
              </a:rPr>
              <a:t>西尔伯特纲领</a:t>
            </a:r>
            <a:r>
              <a:rPr lang="zh-CN" altLang="en-US" sz="2400" dirty="0">
                <a:latin typeface="宋体" panose="02010600030101010101" pitchFamily="2" charset="-122"/>
              </a:rPr>
              <a:t>”。西尔伯特纲领的目标，其实质就是要寻找通用的形式逻辑系统，该系统应当是完备的，即在该系统中，可以机械地判定任何给定命题的真伪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现代计算机</a:t>
            </a:r>
          </a:p>
        </p:txBody>
      </p:sp>
      <p:sp>
        <p:nvSpPr>
          <p:cNvPr id="5" name="矩形 4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■</a:t>
            </a:r>
          </a:p>
        </p:txBody>
      </p:sp>
      <p:sp>
        <p:nvSpPr>
          <p:cNvPr id="6" name="矩形 5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计算机的组成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计算机程序设计语言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程序设计方法学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语言简介</a:t>
            </a:r>
          </a:p>
        </p:txBody>
      </p:sp>
      <p:pic>
        <p:nvPicPr>
          <p:cNvPr id="17" name="Picture 4" descr="E:\付老师用\希尔伯特\Hilbert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33363"/>
            <a:ext cx="1507817" cy="1867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41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97"/>
    </mc:Choice>
    <mc:Fallback xmlns="">
      <p:transition spd="slow" advTm="43197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30796"/>
            <a:ext cx="7668344" cy="40984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717032"/>
            <a:ext cx="1124107" cy="123842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32343" y="5373216"/>
            <a:ext cx="2448272" cy="369332"/>
          </a:xfrm>
          <a:prstGeom prst="rect">
            <a:avLst/>
          </a:prstGeom>
          <a:solidFill>
            <a:srgbClr val="FFE9FB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4763" lvl="1">
              <a:spcBef>
                <a:spcPts val="0"/>
              </a:spcBef>
            </a:pPr>
            <a:r>
              <a:rPr kumimoji="1" lang="en-US" altLang="zh-CN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poker=4;</a:t>
            </a:r>
          </a:p>
        </p:txBody>
      </p:sp>
      <p:sp>
        <p:nvSpPr>
          <p:cNvPr id="8" name="矩形 7"/>
          <p:cNvSpPr/>
          <p:nvPr/>
        </p:nvSpPr>
        <p:spPr>
          <a:xfrm>
            <a:off x="2732343" y="5805264"/>
            <a:ext cx="2448272" cy="369332"/>
          </a:xfrm>
          <a:prstGeom prst="rect">
            <a:avLst/>
          </a:prstGeom>
          <a:solidFill>
            <a:srgbClr val="FFE9FB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4763" lvl="1">
              <a:spcBef>
                <a:spcPts val="0"/>
              </a:spcBef>
            </a:pPr>
            <a:r>
              <a:rPr kumimoji="1"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poker=‘</a:t>
            </a:r>
            <a:r>
              <a:rPr kumimoji="1"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❤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’;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6644" y="5297568"/>
            <a:ext cx="2717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如何将不同类型数据</a:t>
            </a:r>
            <a:r>
              <a:rPr lang="zh-CN" altLang="en-US" b="1" dirty="0">
                <a:solidFill>
                  <a:srgbClr val="FF0000"/>
                </a:solidFill>
              </a:rPr>
              <a:t>组合</a:t>
            </a:r>
            <a:r>
              <a:rPr lang="zh-CN" altLang="en-US" b="1" dirty="0"/>
              <a:t>在一起，描述现实世界中的</a:t>
            </a:r>
            <a:r>
              <a:rPr lang="zh-CN" altLang="en-US" b="1" dirty="0">
                <a:solidFill>
                  <a:srgbClr val="FF0000"/>
                </a:solidFill>
              </a:rPr>
              <a:t>复杂“数据”</a:t>
            </a:r>
          </a:p>
        </p:txBody>
      </p:sp>
      <p:sp>
        <p:nvSpPr>
          <p:cNvPr id="10" name="矩形 9"/>
          <p:cNvSpPr/>
          <p:nvPr/>
        </p:nvSpPr>
        <p:spPr>
          <a:xfrm>
            <a:off x="8156127" y="5229200"/>
            <a:ext cx="880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类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874" y="5378685"/>
            <a:ext cx="370741" cy="3638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5308941"/>
            <a:ext cx="581650" cy="92837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874" y="5805264"/>
            <a:ext cx="370741" cy="36386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267744" y="5373216"/>
            <a:ext cx="3168352" cy="830997"/>
          </a:xfrm>
          <a:prstGeom prst="rect">
            <a:avLst/>
          </a:prstGeom>
          <a:solidFill>
            <a:srgbClr val="FFE9FB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763" lvl="1">
              <a:spcBef>
                <a:spcPts val="0"/>
              </a:spcBef>
            </a:pPr>
            <a:r>
              <a:rPr kumimoji="1" lang="en-US" altLang="zh-CN" sz="2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1"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poker=4;</a:t>
            </a:r>
          </a:p>
          <a:p>
            <a:pPr marL="4763" lvl="1">
              <a:spcBef>
                <a:spcPts val="0"/>
              </a:spcBef>
            </a:pPr>
            <a:r>
              <a:rPr kumimoji="1" lang="en-US" altLang="zh-CN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kumimoji="1"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poker=‘</a:t>
            </a:r>
            <a:r>
              <a:rPr kumimoji="1" lang="zh-CN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❤</a:t>
            </a:r>
            <a:r>
              <a:rPr kumimoji="1"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’;</a:t>
            </a:r>
          </a:p>
        </p:txBody>
      </p:sp>
      <p:pic>
        <p:nvPicPr>
          <p:cNvPr id="15" name="内容占位符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0032" y="5451353"/>
            <a:ext cx="566422" cy="538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过程型结构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函数型结构</a:t>
            </a:r>
          </a:p>
        </p:txBody>
      </p:sp>
      <p:sp>
        <p:nvSpPr>
          <p:cNvPr id="18" name="矩形 17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面向对象型结构</a:t>
            </a:r>
          </a:p>
        </p:txBody>
      </p:sp>
      <p:sp>
        <p:nvSpPr>
          <p:cNvPr id="19" name="矩形 18">
            <a:hlinkClick r:id="rId8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程序的结构 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82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01"/>
    </mc:Choice>
    <mc:Fallback xmlns="">
      <p:transition spd="slow" advTm="41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74 -0.08513 L -0.20712 -0.09924 C -0.24011 -0.10132 -0.28264 -0.08698 -0.3224 -0.05945 C -0.36771 -0.0273 -0.39896 0.00994 -0.41493 0.04904 L -0.50052 0.22577 " pathEditMode="relative" rAng="9139994" ptsTypes="FffFF">
                                      <p:cBhvr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22" y="92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  <p:bldP spid="10" grpId="0"/>
      <p:bldP spid="1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39689"/>
            <a:ext cx="7123253" cy="524163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过程型结构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矩形 4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函数型结构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面向对象型结构</a:t>
            </a:r>
          </a:p>
        </p:txBody>
      </p:sp>
      <p:sp>
        <p:nvSpPr>
          <p:cNvPr id="8" name="矩形 7">
            <a:hlinkClick r:id="rId3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程序的结构 ■</a:t>
            </a:r>
          </a:p>
        </p:txBody>
      </p:sp>
    </p:spTree>
    <p:extLst>
      <p:ext uri="{BB962C8B-B14F-4D97-AF65-F5344CB8AC3E}">
        <p14:creationId xmlns:p14="http://schemas.microsoft.com/office/powerpoint/2010/main" val="267081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15"/>
    </mc:Choice>
    <mc:Fallback xmlns="">
      <p:transition spd="slow" advTm="14115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1196752"/>
            <a:ext cx="3905795" cy="32008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684" y="2109911"/>
            <a:ext cx="6797443" cy="4415433"/>
          </a:xfrm>
          <a:prstGeom prst="rect">
            <a:avLst/>
          </a:prstGeom>
        </p:spPr>
      </p:pic>
      <p:sp>
        <p:nvSpPr>
          <p:cNvPr id="4" name="矩形 3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过程型结构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矩形 4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函数型结构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面向对象型结构</a:t>
            </a:r>
          </a:p>
        </p:txBody>
      </p:sp>
      <p:sp>
        <p:nvSpPr>
          <p:cNvPr id="9" name="矩形 8">
            <a:hlinkClick r:id="rId4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程序的结构 ■</a:t>
            </a:r>
          </a:p>
        </p:txBody>
      </p:sp>
    </p:spTree>
    <p:extLst>
      <p:ext uri="{BB962C8B-B14F-4D97-AF65-F5344CB8AC3E}">
        <p14:creationId xmlns:p14="http://schemas.microsoft.com/office/powerpoint/2010/main" val="351294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00"/>
    </mc:Choice>
    <mc:Fallback xmlns="">
      <p:transition spd="slow" advTm="740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5725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标题 7"/>
          <p:cNvSpPr>
            <a:spLocks noGrp="1"/>
          </p:cNvSpPr>
          <p:nvPr>
            <p:ph type="ctrTitle"/>
          </p:nvPr>
        </p:nvSpPr>
        <p:spPr>
          <a:xfrm>
            <a:off x="714375" y="2000250"/>
            <a:ext cx="7715250" cy="1928813"/>
          </a:xfrm>
        </p:spPr>
        <p:txBody>
          <a:bodyPr/>
          <a:lstStyle/>
          <a:p>
            <a:r>
              <a:rPr lang="zh-CN" altLang="en-US" dirty="0"/>
              <a:t>第一章 </a:t>
            </a:r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结束</a:t>
            </a:r>
            <a:endParaRPr lang="zh-CN" altLang="en-US" dirty="0"/>
          </a:p>
        </p:txBody>
      </p:sp>
      <p:sp>
        <p:nvSpPr>
          <p:cNvPr id="3078" name="TextBox 8"/>
          <p:cNvSpPr txBox="1">
            <a:spLocks noChangeArrowheads="1"/>
          </p:cNvSpPr>
          <p:nvPr/>
        </p:nvSpPr>
        <p:spPr bwMode="auto">
          <a:xfrm>
            <a:off x="5796136" y="895350"/>
            <a:ext cx="319991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华文琥珀" pitchFamily="2" charset="-122"/>
                <a:ea typeface="华文琥珀" pitchFamily="2" charset="-122"/>
              </a:rPr>
              <a:t>高级语言</a:t>
            </a:r>
            <a:r>
              <a:rPr lang="en-US" altLang="zh-CN" sz="2400" b="1" dirty="0">
                <a:solidFill>
                  <a:schemeClr val="bg1"/>
                </a:solidFill>
                <a:latin typeface="Courier New" pitchFamily="49" charset="0"/>
                <a:ea typeface="华文琥珀" pitchFamily="2" charset="-122"/>
                <a:cs typeface="Courier New" pitchFamily="49" charset="0"/>
              </a:rPr>
              <a:t>C++</a:t>
            </a:r>
            <a:r>
              <a:rPr lang="zh-CN" altLang="en-US" sz="2400" dirty="0">
                <a:solidFill>
                  <a:schemeClr val="bg1"/>
                </a:solidFill>
                <a:latin typeface="华文琥珀" pitchFamily="2" charset="-122"/>
                <a:ea typeface="华文琥珀" pitchFamily="2" charset="-122"/>
              </a:rPr>
              <a:t>程序设计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152" y="6023538"/>
            <a:ext cx="3050277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lt"/>
                <a:ea typeface="方正姚体" pitchFamily="2" charset="-122"/>
              </a:rPr>
              <a:t>计算机学院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方正姚体" pitchFamily="2" charset="-122"/>
              </a:rPr>
              <a:t>&amp;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方正姚体" pitchFamily="2" charset="-122"/>
              </a:rPr>
              <a:t>网络空间安全学院</a:t>
            </a:r>
          </a:p>
        </p:txBody>
      </p:sp>
      <p:pic>
        <p:nvPicPr>
          <p:cNvPr id="9" name="图片 12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8192" y="5666350"/>
            <a:ext cx="14636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94288459"/>
      </p:ext>
    </p:extLst>
  </p:cSld>
  <p:clrMapOvr>
    <a:masterClrMapping/>
  </p:clrMapOvr>
  <p:transition advTm="2833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图灵  图灵机  </a:t>
            </a:r>
            <a:r>
              <a:rPr lang="en-US" altLang="zh-CN" dirty="0"/>
              <a:t>ENIGMA</a:t>
            </a:r>
            <a:endParaRPr lang="zh-CN" altLang="zh-CN" dirty="0"/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Turing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/>
              <a:t>Known as the father of computer science, the father of artificial intelligence.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/>
              <a:t>Put forward the famous "Turing machine" ideas in 1936.</a:t>
            </a:r>
          </a:p>
          <a:p>
            <a:pPr lvl="1">
              <a:lnSpc>
                <a:spcPct val="80000"/>
              </a:lnSpc>
            </a:pPr>
            <a:r>
              <a:rPr lang="en-US" altLang="zh-CN" dirty="0"/>
              <a:t> 1939  British Bombe </a:t>
            </a:r>
            <a:endParaRPr lang="en-US" altLang="zh-CN" sz="2400" dirty="0"/>
          </a:p>
          <a:p>
            <a:pPr lvl="1">
              <a:lnSpc>
                <a:spcPct val="80000"/>
              </a:lnSpc>
            </a:pPr>
            <a:r>
              <a:rPr lang="en-US" altLang="zh-CN" sz="2400" dirty="0"/>
              <a:t>Put forward the concept of "machine thinking" in the first time.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/>
              <a:t>Introduce the essential concept "Turing machine" and the "Turing test" etc..</a:t>
            </a:r>
          </a:p>
          <a:p>
            <a:pPr lvl="1">
              <a:lnSpc>
                <a:spcPct val="80000"/>
              </a:lnSpc>
            </a:pPr>
            <a:endParaRPr lang="en-US" altLang="zh-CN" sz="2400" dirty="0"/>
          </a:p>
          <a:p>
            <a:pPr lvl="1">
              <a:lnSpc>
                <a:spcPct val="80000"/>
              </a:lnSpc>
            </a:pPr>
            <a:r>
              <a:rPr lang="en-US" altLang="zh-CN" sz="2400" dirty="0"/>
              <a:t>The highest award in the computer field</a:t>
            </a:r>
            <a:r>
              <a:rPr lang="en-US" altLang="zh-CN" sz="2400" dirty="0">
                <a:latin typeface="Arial" panose="020B0604020202020204" pitchFamily="34" charset="0"/>
              </a:rPr>
              <a:t>——</a:t>
            </a:r>
            <a:r>
              <a:rPr lang="en-US" altLang="zh-CN" sz="2400" dirty="0"/>
              <a:t> the Turing award.</a:t>
            </a:r>
          </a:p>
        </p:txBody>
      </p:sp>
      <p:pic>
        <p:nvPicPr>
          <p:cNvPr id="153604" name="Picture 4" descr="G9)~(74D2%)P$~{}@4A$1X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836" y="0"/>
            <a:ext cx="1782839" cy="220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9" y="1440687"/>
            <a:ext cx="6633939" cy="4975455"/>
          </a:xfrm>
          <a:prstGeom prst="rect">
            <a:avLst/>
          </a:prstGeom>
        </p:spPr>
      </p:pic>
      <p:pic>
        <p:nvPicPr>
          <p:cNvPr id="6" name="Picture 2" descr="http://images.ifanr.cn/wp-content/uploads/2014/11/The-Imitation-Game-Movie-New-Pic-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358" y="2155062"/>
            <a:ext cx="57150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295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211"/>
    </mc:Choice>
    <mc:Fallback xmlns="">
      <p:transition spd="slow" advTm="86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计算机体系结构</a:t>
            </a:r>
            <a:r>
              <a:rPr lang="en-US" altLang="zh-CN" dirty="0"/>
              <a:t>——</a:t>
            </a:r>
            <a:r>
              <a:rPr lang="zh-CN" altLang="en-US" dirty="0"/>
              <a:t>冯</a:t>
            </a:r>
            <a:r>
              <a:rPr lang="en-US" altLang="zh-CN" dirty="0"/>
              <a:t>·</a:t>
            </a:r>
            <a:r>
              <a:rPr lang="zh-CN" altLang="en-US" dirty="0"/>
              <a:t>诺依曼结构</a:t>
            </a:r>
          </a:p>
        </p:txBody>
      </p:sp>
      <p:pic>
        <p:nvPicPr>
          <p:cNvPr id="5" name="内容占位符 7" descr="冯诺依曼结构图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2420888"/>
            <a:ext cx="4968552" cy="2080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>
            <a:hlinkClick r:id="rId4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■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计算机的组成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计算机程序设计语言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程序设计方法学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语言简介</a:t>
            </a:r>
          </a:p>
        </p:txBody>
      </p:sp>
      <p:pic>
        <p:nvPicPr>
          <p:cNvPr id="14" name="Picture 6" descr="http://cs.hitsz.edu.cn/it/p2/ITMagzine/itman/nouyiman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10943"/>
            <a:ext cx="4871455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78" y="3068960"/>
            <a:ext cx="3974753" cy="29810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17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931"/>
    </mc:Choice>
    <mc:Fallback xmlns="">
      <p:transition spd="slow" advTm="90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存储器（</a:t>
            </a:r>
            <a:r>
              <a:rPr lang="en-US" altLang="zh-CN" dirty="0"/>
              <a:t>RAM － Random Access Memory）：</a:t>
            </a:r>
            <a:r>
              <a:rPr lang="zh-CN" altLang="en-US" dirty="0"/>
              <a:t>存储程序指令和数据，包括随机存取存储器和只读存储器（</a:t>
            </a:r>
            <a:r>
              <a:rPr lang="en-US" altLang="zh-CN" dirty="0"/>
              <a:t>Read Only Memory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中央处理器（</a:t>
            </a:r>
            <a:r>
              <a:rPr lang="en-US" altLang="zh-CN" dirty="0"/>
              <a:t>CPU － Central Processing Unit）：</a:t>
            </a:r>
            <a:r>
              <a:rPr lang="zh-CN" altLang="en-US" dirty="0"/>
              <a:t>又可细分为控制器（</a:t>
            </a:r>
            <a:r>
              <a:rPr lang="en-US" altLang="zh-CN" dirty="0"/>
              <a:t>CU）</a:t>
            </a:r>
            <a:r>
              <a:rPr lang="zh-CN" altLang="en-US" dirty="0"/>
              <a:t>和运算器（</a:t>
            </a:r>
            <a:r>
              <a:rPr lang="en-US" altLang="zh-CN" dirty="0"/>
              <a:t>ALU），</a:t>
            </a:r>
            <a:r>
              <a:rPr lang="zh-CN" altLang="en-US" dirty="0"/>
              <a:t>即，</a:t>
            </a:r>
            <a:r>
              <a:rPr lang="en-US" altLang="zh-CN" dirty="0"/>
              <a:t>CPU = CU + ALU。</a:t>
            </a:r>
          </a:p>
          <a:p>
            <a:pPr lvl="1"/>
            <a:r>
              <a:rPr lang="zh-CN" altLang="en-US" dirty="0"/>
              <a:t>输入输出设备（</a:t>
            </a:r>
            <a:r>
              <a:rPr lang="en-US" altLang="zh-CN" dirty="0"/>
              <a:t>I/O － Input / Output）：</a:t>
            </a:r>
            <a:r>
              <a:rPr lang="zh-CN" altLang="en-US" dirty="0"/>
              <a:t>也称外部设备，负责对数据和程序进行输入与输出。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计算机的组成</a:t>
            </a:r>
          </a:p>
        </p:txBody>
      </p:sp>
      <p:sp>
        <p:nvSpPr>
          <p:cNvPr id="5" name="矩形 4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■</a:t>
            </a:r>
          </a:p>
        </p:txBody>
      </p:sp>
      <p:sp>
        <p:nvSpPr>
          <p:cNvPr id="6" name="矩形 5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计算机的组成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计算机程序设计语言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程序设计方法学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语言简介</a:t>
            </a:r>
          </a:p>
        </p:txBody>
      </p:sp>
    </p:spTree>
    <p:extLst>
      <p:ext uri="{BB962C8B-B14F-4D97-AF65-F5344CB8AC3E}">
        <p14:creationId xmlns:p14="http://schemas.microsoft.com/office/powerpoint/2010/main" val="147847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7"/>
    </mc:Choice>
    <mc:Fallback xmlns="">
      <p:transition spd="slow" advTm="8417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AutoShape 3"/>
          <p:cNvSpPr>
            <a:spLocks noChangeArrowheads="1"/>
          </p:cNvSpPr>
          <p:nvPr/>
        </p:nvSpPr>
        <p:spPr bwMode="gray">
          <a:xfrm rot="39573186">
            <a:off x="4699913" y="2321210"/>
            <a:ext cx="792163" cy="288925"/>
          </a:xfrm>
          <a:prstGeom prst="rightArrow">
            <a:avLst>
              <a:gd name="adj1" fmla="val 35167"/>
              <a:gd name="adj2" fmla="val 111029"/>
            </a:avLst>
          </a:prstGeom>
          <a:gradFill rotWithShape="1">
            <a:gsLst>
              <a:gs pos="0">
                <a:schemeClr val="tx2">
                  <a:gamma/>
                  <a:shade val="89020"/>
                  <a:invGamma/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04" name="AutoShape 4"/>
          <p:cNvSpPr>
            <a:spLocks noChangeArrowheads="1"/>
          </p:cNvSpPr>
          <p:nvPr/>
        </p:nvSpPr>
        <p:spPr bwMode="gray">
          <a:xfrm rot="3465783">
            <a:off x="4699914" y="4484972"/>
            <a:ext cx="792162" cy="288925"/>
          </a:xfrm>
          <a:prstGeom prst="rightArrow">
            <a:avLst>
              <a:gd name="adj1" fmla="val 35167"/>
              <a:gd name="adj2" fmla="val 111028"/>
            </a:avLst>
          </a:prstGeom>
          <a:gradFill rotWithShape="1">
            <a:gsLst>
              <a:gs pos="0">
                <a:schemeClr val="tx2">
                  <a:gamma/>
                  <a:shade val="89020"/>
                  <a:invGamma/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05" name="AutoShape 5"/>
          <p:cNvSpPr>
            <a:spLocks noChangeArrowheads="1"/>
          </p:cNvSpPr>
          <p:nvPr/>
        </p:nvSpPr>
        <p:spPr bwMode="gray">
          <a:xfrm rot="35969022">
            <a:off x="3480713" y="2397410"/>
            <a:ext cx="792163" cy="288925"/>
          </a:xfrm>
          <a:prstGeom prst="rightArrow">
            <a:avLst>
              <a:gd name="adj1" fmla="val 35167"/>
              <a:gd name="adj2" fmla="val 111029"/>
            </a:avLst>
          </a:prstGeom>
          <a:gradFill rotWithShape="1">
            <a:gsLst>
              <a:gs pos="0">
                <a:schemeClr val="tx2">
                  <a:gamma/>
                  <a:shade val="89020"/>
                  <a:invGamma/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06" name="AutoShape 6"/>
          <p:cNvSpPr>
            <a:spLocks noChangeArrowheads="1"/>
          </p:cNvSpPr>
          <p:nvPr/>
        </p:nvSpPr>
        <p:spPr bwMode="gray">
          <a:xfrm rot="7535209">
            <a:off x="3442613" y="4451635"/>
            <a:ext cx="792163" cy="288925"/>
          </a:xfrm>
          <a:prstGeom prst="rightArrow">
            <a:avLst>
              <a:gd name="adj1" fmla="val 35167"/>
              <a:gd name="adj2" fmla="val 111029"/>
            </a:avLst>
          </a:prstGeom>
          <a:gradFill rotWithShape="1">
            <a:gsLst>
              <a:gs pos="0">
                <a:schemeClr val="tx2">
                  <a:gamma/>
                  <a:shade val="89020"/>
                  <a:invGamma/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07" name="AutoShape 7"/>
          <p:cNvSpPr>
            <a:spLocks noChangeArrowheads="1"/>
          </p:cNvSpPr>
          <p:nvPr/>
        </p:nvSpPr>
        <p:spPr bwMode="gray">
          <a:xfrm>
            <a:off x="5278557" y="3449129"/>
            <a:ext cx="792163" cy="288925"/>
          </a:xfrm>
          <a:prstGeom prst="rightArrow">
            <a:avLst>
              <a:gd name="adj1" fmla="val 35167"/>
              <a:gd name="adj2" fmla="val 111029"/>
            </a:avLst>
          </a:prstGeom>
          <a:gradFill rotWithShape="1">
            <a:gsLst>
              <a:gs pos="0">
                <a:schemeClr val="tx2">
                  <a:gamma/>
                  <a:shade val="89020"/>
                  <a:invGamma/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08" name="AutoShape 8"/>
          <p:cNvSpPr>
            <a:spLocks noChangeArrowheads="1"/>
          </p:cNvSpPr>
          <p:nvPr/>
        </p:nvSpPr>
        <p:spPr bwMode="gray">
          <a:xfrm rot="-10800000">
            <a:off x="2868732" y="3442779"/>
            <a:ext cx="863600" cy="288925"/>
          </a:xfrm>
          <a:prstGeom prst="rightArrow">
            <a:avLst>
              <a:gd name="adj1" fmla="val 35167"/>
              <a:gd name="adj2" fmla="val 121041"/>
            </a:avLst>
          </a:prstGeom>
          <a:gradFill rotWithShape="1">
            <a:gsLst>
              <a:gs pos="0">
                <a:schemeClr val="tx2">
                  <a:gamma/>
                  <a:shade val="89020"/>
                  <a:invGamma/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09" name="Oval 9"/>
          <p:cNvSpPr>
            <a:spLocks noChangeArrowheads="1"/>
          </p:cNvSpPr>
          <p:nvPr/>
        </p:nvSpPr>
        <p:spPr bwMode="gray">
          <a:xfrm>
            <a:off x="2614732" y="1680654"/>
            <a:ext cx="3743325" cy="3744912"/>
          </a:xfrm>
          <a:prstGeom prst="ellipse">
            <a:avLst/>
          </a:prstGeom>
          <a:noFill/>
          <a:ln w="38100" algn="ctr">
            <a:solidFill>
              <a:schemeClr val="tx2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351332" y="1739391"/>
            <a:ext cx="360363" cy="360363"/>
            <a:chOff x="1973" y="1706"/>
            <a:chExt cx="227" cy="227"/>
          </a:xfrm>
        </p:grpSpPr>
        <p:sp>
          <p:nvSpPr>
            <p:cNvPr id="51211" name="Oval 11"/>
            <p:cNvSpPr>
              <a:spLocks noChangeArrowheads="1"/>
            </p:cNvSpPr>
            <p:nvPr/>
          </p:nvSpPr>
          <p:spPr bwMode="gray">
            <a:xfrm>
              <a:off x="1973" y="1706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12" name="Oval 12"/>
            <p:cNvSpPr>
              <a:spLocks noChangeArrowheads="1"/>
            </p:cNvSpPr>
            <p:nvPr/>
          </p:nvSpPr>
          <p:spPr bwMode="gray">
            <a:xfrm>
              <a:off x="1983" y="1725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2406770" y="3395154"/>
            <a:ext cx="360362" cy="360362"/>
            <a:chOff x="1565" y="2659"/>
            <a:chExt cx="227" cy="227"/>
          </a:xfrm>
        </p:grpSpPr>
        <p:sp>
          <p:nvSpPr>
            <p:cNvPr id="51214" name="Oval 14"/>
            <p:cNvSpPr>
              <a:spLocks noChangeArrowheads="1"/>
            </p:cNvSpPr>
            <p:nvPr/>
          </p:nvSpPr>
          <p:spPr bwMode="gray">
            <a:xfrm>
              <a:off x="1565" y="2659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15" name="Oval 15"/>
            <p:cNvSpPr>
              <a:spLocks noChangeArrowheads="1"/>
            </p:cNvSpPr>
            <p:nvPr/>
          </p:nvSpPr>
          <p:spPr bwMode="gray">
            <a:xfrm>
              <a:off x="1575" y="2678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270370" y="4938204"/>
            <a:ext cx="360362" cy="360362"/>
            <a:chOff x="2109" y="3612"/>
            <a:chExt cx="227" cy="227"/>
          </a:xfrm>
        </p:grpSpPr>
        <p:sp>
          <p:nvSpPr>
            <p:cNvPr id="51217" name="Oval 17"/>
            <p:cNvSpPr>
              <a:spLocks noChangeArrowheads="1"/>
            </p:cNvSpPr>
            <p:nvPr/>
          </p:nvSpPr>
          <p:spPr bwMode="gray">
            <a:xfrm>
              <a:off x="2109" y="3612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18" name="Oval 18"/>
            <p:cNvSpPr>
              <a:spLocks noChangeArrowheads="1"/>
            </p:cNvSpPr>
            <p:nvPr/>
          </p:nvSpPr>
          <p:spPr bwMode="gray">
            <a:xfrm>
              <a:off x="2119" y="3631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5200770" y="1718754"/>
            <a:ext cx="360362" cy="360362"/>
            <a:chOff x="3470" y="1706"/>
            <a:chExt cx="227" cy="227"/>
          </a:xfrm>
        </p:grpSpPr>
        <p:sp>
          <p:nvSpPr>
            <p:cNvPr id="51220" name="Oval 20"/>
            <p:cNvSpPr>
              <a:spLocks noChangeArrowheads="1"/>
            </p:cNvSpPr>
            <p:nvPr/>
          </p:nvSpPr>
          <p:spPr bwMode="gray">
            <a:xfrm>
              <a:off x="3470" y="1706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21" name="Oval 21"/>
            <p:cNvSpPr>
              <a:spLocks noChangeArrowheads="1"/>
            </p:cNvSpPr>
            <p:nvPr/>
          </p:nvSpPr>
          <p:spPr bwMode="gray">
            <a:xfrm>
              <a:off x="3480" y="1725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6150095" y="3395154"/>
            <a:ext cx="360362" cy="360362"/>
            <a:chOff x="3923" y="2659"/>
            <a:chExt cx="227" cy="227"/>
          </a:xfrm>
        </p:grpSpPr>
        <p:sp>
          <p:nvSpPr>
            <p:cNvPr id="51223" name="Oval 23"/>
            <p:cNvSpPr>
              <a:spLocks noChangeArrowheads="1"/>
            </p:cNvSpPr>
            <p:nvPr/>
          </p:nvSpPr>
          <p:spPr bwMode="gray">
            <a:xfrm>
              <a:off x="3923" y="2659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24" name="Oval 24"/>
            <p:cNvSpPr>
              <a:spLocks noChangeArrowheads="1"/>
            </p:cNvSpPr>
            <p:nvPr/>
          </p:nvSpPr>
          <p:spPr bwMode="gray">
            <a:xfrm>
              <a:off x="3933" y="2678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5256332" y="4995354"/>
            <a:ext cx="360363" cy="360362"/>
            <a:chOff x="3515" y="3521"/>
            <a:chExt cx="227" cy="227"/>
          </a:xfrm>
        </p:grpSpPr>
        <p:sp>
          <p:nvSpPr>
            <p:cNvPr id="51226" name="Oval 26"/>
            <p:cNvSpPr>
              <a:spLocks noChangeArrowheads="1"/>
            </p:cNvSpPr>
            <p:nvPr/>
          </p:nvSpPr>
          <p:spPr bwMode="gray">
            <a:xfrm>
              <a:off x="3515" y="3521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27" name="Oval 27"/>
            <p:cNvSpPr>
              <a:spLocks noChangeArrowheads="1"/>
            </p:cNvSpPr>
            <p:nvPr/>
          </p:nvSpPr>
          <p:spPr bwMode="gray">
            <a:xfrm>
              <a:off x="3525" y="3540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1228" name="Oval 28"/>
          <p:cNvSpPr>
            <a:spLocks noChangeArrowheads="1"/>
          </p:cNvSpPr>
          <p:nvPr/>
        </p:nvSpPr>
        <p:spPr bwMode="gray">
          <a:xfrm>
            <a:off x="3546595" y="2633154"/>
            <a:ext cx="1944687" cy="1944687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tint val="0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2700000" scaled="1"/>
          </a:gradFill>
          <a:ln w="38100" algn="ctr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1229" name="Oval 29"/>
          <p:cNvSpPr>
            <a:spLocks noChangeArrowheads="1"/>
          </p:cNvSpPr>
          <p:nvPr/>
        </p:nvSpPr>
        <p:spPr bwMode="gray">
          <a:xfrm>
            <a:off x="3540245" y="2617279"/>
            <a:ext cx="1944687" cy="1944687"/>
          </a:xfrm>
          <a:prstGeom prst="ellipse">
            <a:avLst/>
          </a:prstGeom>
          <a:gradFill rotWithShape="1">
            <a:gsLst>
              <a:gs pos="0">
                <a:schemeClr val="hlink">
                  <a:alpha val="32001"/>
                </a:schemeClr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38100" algn="ctr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1230" name="Oval 30"/>
          <p:cNvSpPr>
            <a:spLocks noChangeArrowheads="1"/>
          </p:cNvSpPr>
          <p:nvPr/>
        </p:nvSpPr>
        <p:spPr bwMode="gray">
          <a:xfrm>
            <a:off x="3673595" y="2760154"/>
            <a:ext cx="1690687" cy="1690687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shade val="54118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54118"/>
                  <a:invGamma/>
                </a:schemeClr>
              </a:gs>
            </a:gsLst>
            <a:lin ang="18900000" scaled="1"/>
          </a:gra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51231" name="Oval 31"/>
          <p:cNvSpPr>
            <a:spLocks noChangeArrowheads="1"/>
          </p:cNvSpPr>
          <p:nvPr/>
        </p:nvSpPr>
        <p:spPr bwMode="gray">
          <a:xfrm>
            <a:off x="3656132" y="2733166"/>
            <a:ext cx="1690688" cy="1690688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shade val="63529"/>
                  <a:invGamma/>
                </a:schemeClr>
              </a:gs>
              <a:gs pos="100000">
                <a:schemeClr val="hlink">
                  <a:alpha val="0"/>
                </a:schemeClr>
              </a:gs>
            </a:gsLst>
            <a:lin ang="2700000" scaled="1"/>
          </a:gra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51232" name="Oval 32"/>
          <p:cNvSpPr>
            <a:spLocks noChangeArrowheads="1"/>
          </p:cNvSpPr>
          <p:nvPr/>
        </p:nvSpPr>
        <p:spPr bwMode="gray">
          <a:xfrm>
            <a:off x="3757732" y="2844291"/>
            <a:ext cx="1522413" cy="1522413"/>
          </a:xfrm>
          <a:prstGeom prst="ellipse">
            <a:avLst/>
          </a:prstGeom>
          <a:solidFill>
            <a:srgbClr val="333333"/>
          </a:soli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51233" name="Oval 33"/>
          <p:cNvSpPr>
            <a:spLocks noChangeArrowheads="1"/>
          </p:cNvSpPr>
          <p:nvPr/>
        </p:nvSpPr>
        <p:spPr bwMode="auto">
          <a:xfrm>
            <a:off x="3779957" y="2863341"/>
            <a:ext cx="1471613" cy="1473200"/>
          </a:xfrm>
          <a:prstGeom prst="ellipse">
            <a:avLst/>
          </a:prstGeom>
          <a:gradFill rotWithShape="1">
            <a:gsLst>
              <a:gs pos="0">
                <a:srgbClr val="D6E1E2">
                  <a:gamma/>
                  <a:shade val="46275"/>
                  <a:invGamma/>
                </a:srgbClr>
              </a:gs>
              <a:gs pos="100000">
                <a:srgbClr val="D6E1E2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51234" name="Oval 34"/>
          <p:cNvSpPr>
            <a:spLocks noChangeArrowheads="1"/>
          </p:cNvSpPr>
          <p:nvPr/>
        </p:nvSpPr>
        <p:spPr bwMode="auto">
          <a:xfrm>
            <a:off x="3797420" y="2872866"/>
            <a:ext cx="1438275" cy="1435100"/>
          </a:xfrm>
          <a:prstGeom prst="ellipse">
            <a:avLst/>
          </a:prstGeom>
          <a:gradFill rotWithShape="1">
            <a:gsLst>
              <a:gs pos="0">
                <a:srgbClr val="D6E1E2">
                  <a:alpha val="0"/>
                </a:srgbClr>
              </a:gs>
              <a:gs pos="100000">
                <a:srgbClr val="D6E1E2">
                  <a:gamma/>
                  <a:tint val="34902"/>
                  <a:invGamma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51235" name="Oval 35"/>
          <p:cNvSpPr>
            <a:spLocks noChangeArrowheads="1"/>
          </p:cNvSpPr>
          <p:nvPr/>
        </p:nvSpPr>
        <p:spPr bwMode="auto">
          <a:xfrm>
            <a:off x="3813295" y="2887154"/>
            <a:ext cx="1366837" cy="1341437"/>
          </a:xfrm>
          <a:prstGeom prst="ellipse">
            <a:avLst/>
          </a:prstGeom>
          <a:gradFill rotWithShape="1">
            <a:gsLst>
              <a:gs pos="0">
                <a:srgbClr val="D6E1E2">
                  <a:gamma/>
                  <a:shade val="79216"/>
                  <a:invGamma/>
                </a:srgbClr>
              </a:gs>
              <a:gs pos="100000">
                <a:srgbClr val="D6E1E2">
                  <a:alpha val="48000"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51236" name="Oval 36"/>
          <p:cNvSpPr>
            <a:spLocks noChangeArrowheads="1"/>
          </p:cNvSpPr>
          <p:nvPr/>
        </p:nvSpPr>
        <p:spPr bwMode="auto">
          <a:xfrm>
            <a:off x="3894257" y="2923666"/>
            <a:ext cx="1214438" cy="1090613"/>
          </a:xfrm>
          <a:prstGeom prst="ellipse">
            <a:avLst/>
          </a:prstGeom>
          <a:gradFill rotWithShape="1">
            <a:gsLst>
              <a:gs pos="0">
                <a:srgbClr val="D6E1E2">
                  <a:gamma/>
                  <a:tint val="0"/>
                  <a:invGamma/>
                </a:srgbClr>
              </a:gs>
              <a:gs pos="100000">
                <a:srgbClr val="D6E1E2">
                  <a:alpha val="38000"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51237" name="Text Box 37"/>
          <p:cNvSpPr txBox="1">
            <a:spLocks noChangeArrowheads="1"/>
          </p:cNvSpPr>
          <p:nvPr/>
        </p:nvSpPr>
        <p:spPr bwMode="auto">
          <a:xfrm>
            <a:off x="3882439" y="3333241"/>
            <a:ext cx="1261885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zh-CN" altLang="en-US" sz="2800" dirty="0">
                <a:solidFill>
                  <a:srgbClr val="000000"/>
                </a:solidFill>
                <a:ea typeface="宋体" pitchFamily="2" charset="-122"/>
              </a:rPr>
              <a:t>计算机</a:t>
            </a:r>
            <a:endParaRPr lang="en-US" altLang="zh-CN" sz="2800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51238" name="Text Box 38"/>
          <p:cNvSpPr txBox="1">
            <a:spLocks noChangeArrowheads="1"/>
          </p:cNvSpPr>
          <p:nvPr/>
        </p:nvSpPr>
        <p:spPr bwMode="auto">
          <a:xfrm>
            <a:off x="5637332" y="1666366"/>
            <a:ext cx="595035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1600" dirty="0">
                <a:ea typeface="宋体" pitchFamily="2" charset="-122"/>
              </a:rPr>
              <a:t>主板</a:t>
            </a:r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51239" name="Text Box 39"/>
          <p:cNvSpPr txBox="1">
            <a:spLocks noChangeArrowheads="1"/>
          </p:cNvSpPr>
          <p:nvPr/>
        </p:nvSpPr>
        <p:spPr bwMode="auto">
          <a:xfrm>
            <a:off x="2108994" y="1666366"/>
            <a:ext cx="1210588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0" hangingPunct="0"/>
            <a:r>
              <a:rPr lang="zh-CN" altLang="en-US" sz="1600" dirty="0">
                <a:ea typeface="宋体" pitchFamily="2" charset="-122"/>
              </a:rPr>
              <a:t>中央处理器</a:t>
            </a:r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51240" name="Text Box 40"/>
          <p:cNvSpPr txBox="1">
            <a:spLocks noChangeArrowheads="1"/>
          </p:cNvSpPr>
          <p:nvPr/>
        </p:nvSpPr>
        <p:spPr bwMode="auto">
          <a:xfrm>
            <a:off x="6551732" y="3418966"/>
            <a:ext cx="595035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1600" dirty="0">
                <a:ea typeface="宋体" pitchFamily="2" charset="-122"/>
              </a:rPr>
              <a:t>内存</a:t>
            </a:r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51241" name="Text Box 41"/>
          <p:cNvSpPr txBox="1">
            <a:spLocks noChangeArrowheads="1"/>
          </p:cNvSpPr>
          <p:nvPr/>
        </p:nvSpPr>
        <p:spPr bwMode="auto">
          <a:xfrm>
            <a:off x="5637332" y="5019166"/>
            <a:ext cx="2441694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1600" dirty="0">
                <a:ea typeface="宋体" pitchFamily="2" charset="-122"/>
              </a:rPr>
              <a:t>硬盘、光盘驱动器、</a:t>
            </a:r>
            <a:r>
              <a:rPr lang="en-US" altLang="zh-CN" sz="1600" dirty="0">
                <a:ea typeface="宋体" pitchFamily="2" charset="-122"/>
              </a:rPr>
              <a:t>……</a:t>
            </a:r>
          </a:p>
        </p:txBody>
      </p:sp>
      <p:sp>
        <p:nvSpPr>
          <p:cNvPr id="51242" name="Text Box 42"/>
          <p:cNvSpPr txBox="1">
            <a:spLocks noChangeArrowheads="1"/>
          </p:cNvSpPr>
          <p:nvPr/>
        </p:nvSpPr>
        <p:spPr bwMode="auto">
          <a:xfrm>
            <a:off x="-36512" y="3418966"/>
            <a:ext cx="2441694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0" hangingPunct="0"/>
            <a:r>
              <a:rPr lang="zh-CN" altLang="en-US" sz="1600" dirty="0">
                <a:ea typeface="宋体" pitchFamily="2" charset="-122"/>
              </a:rPr>
              <a:t>显示器、键盘、鼠标</a:t>
            </a:r>
            <a:r>
              <a:rPr lang="en-US" altLang="zh-CN" sz="1600" dirty="0">
                <a:ea typeface="宋体" pitchFamily="2" charset="-122"/>
              </a:rPr>
              <a:t>……</a:t>
            </a:r>
          </a:p>
        </p:txBody>
      </p:sp>
      <p:sp>
        <p:nvSpPr>
          <p:cNvPr id="51243" name="Text Box 43"/>
          <p:cNvSpPr txBox="1">
            <a:spLocks noChangeArrowheads="1"/>
          </p:cNvSpPr>
          <p:nvPr/>
        </p:nvSpPr>
        <p:spPr bwMode="auto">
          <a:xfrm>
            <a:off x="1006872" y="4957254"/>
            <a:ext cx="2236510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0" hangingPunct="0"/>
            <a:r>
              <a:rPr lang="zh-CN" altLang="en-US" sz="1600" dirty="0">
                <a:ea typeface="宋体" pitchFamily="2" charset="-122"/>
              </a:rPr>
              <a:t>声卡、显卡、网卡</a:t>
            </a:r>
            <a:r>
              <a:rPr lang="en-US" altLang="zh-CN" sz="1600" dirty="0">
                <a:ea typeface="宋体" pitchFamily="2" charset="-122"/>
              </a:rPr>
              <a:t>……</a:t>
            </a:r>
          </a:p>
        </p:txBody>
      </p:sp>
      <p:pic>
        <p:nvPicPr>
          <p:cNvPr id="44" name="图片 43" descr="CP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993870" y="1639368"/>
            <a:ext cx="819191" cy="571795"/>
          </a:xfrm>
          <a:prstGeom prst="rect">
            <a:avLst/>
          </a:prstGeom>
        </p:spPr>
      </p:pic>
      <p:pic>
        <p:nvPicPr>
          <p:cNvPr id="46" name="图片 45" descr="内存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7280414" y="3353880"/>
            <a:ext cx="1310705" cy="983029"/>
          </a:xfrm>
          <a:prstGeom prst="rect">
            <a:avLst/>
          </a:prstGeom>
        </p:spPr>
      </p:pic>
      <p:pic>
        <p:nvPicPr>
          <p:cNvPr id="47" name="图片 46" descr="网卡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922432" y="5354144"/>
            <a:ext cx="1274661" cy="955176"/>
          </a:xfrm>
          <a:prstGeom prst="rect">
            <a:avLst/>
          </a:prstGeom>
        </p:spPr>
      </p:pic>
      <p:pic>
        <p:nvPicPr>
          <p:cNvPr id="48" name="图片 47" descr="显卡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779556" y="3782508"/>
            <a:ext cx="1310705" cy="983029"/>
          </a:xfrm>
          <a:prstGeom prst="rect">
            <a:avLst/>
          </a:prstGeom>
        </p:spPr>
      </p:pic>
      <p:pic>
        <p:nvPicPr>
          <p:cNvPr id="49" name="图片 48" descr="硬盘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flipH="1">
            <a:off x="7423290" y="4871361"/>
            <a:ext cx="897958" cy="1125725"/>
          </a:xfrm>
          <a:prstGeom prst="rect">
            <a:avLst/>
          </a:prstGeom>
        </p:spPr>
      </p:pic>
      <p:pic>
        <p:nvPicPr>
          <p:cNvPr id="50" name="图片 49" descr="主板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flipH="1">
            <a:off x="6191194" y="919440"/>
            <a:ext cx="2000264" cy="2000264"/>
          </a:xfrm>
          <a:prstGeom prst="rect">
            <a:avLst/>
          </a:prstGeom>
        </p:spPr>
      </p:pic>
      <p:sp>
        <p:nvSpPr>
          <p:cNvPr id="53" name="矩形 52">
            <a:hlinkClick r:id="rId8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■</a:t>
            </a:r>
          </a:p>
        </p:txBody>
      </p:sp>
      <p:sp>
        <p:nvSpPr>
          <p:cNvPr id="54" name="矩形 53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55" name="矩形 54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56" name="矩形 55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57" name="矩形 56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计算机的组成</a:t>
            </a:r>
          </a:p>
        </p:txBody>
      </p:sp>
      <p:sp>
        <p:nvSpPr>
          <p:cNvPr id="58" name="矩形 57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计算机程序设计语言</a:t>
            </a:r>
          </a:p>
        </p:txBody>
      </p:sp>
      <p:sp>
        <p:nvSpPr>
          <p:cNvPr id="59" name="矩形 58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程序设计方法学</a:t>
            </a:r>
          </a:p>
        </p:txBody>
      </p:sp>
      <p:sp>
        <p:nvSpPr>
          <p:cNvPr id="60" name="矩形 59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语言简介</a:t>
            </a:r>
          </a:p>
        </p:txBody>
      </p:sp>
    </p:spTree>
    <p:extLst>
      <p:ext uri="{BB962C8B-B14F-4D97-AF65-F5344CB8AC3E}">
        <p14:creationId xmlns:p14="http://schemas.microsoft.com/office/powerpoint/2010/main" val="99147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41"/>
    </mc:Choice>
    <mc:Fallback xmlns="">
      <p:transition spd="slow" advTm="1304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计算机的组成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三级存取器</a:t>
            </a:r>
            <a:endParaRPr lang="en-US" altLang="zh-CN" dirty="0"/>
          </a:p>
          <a:p>
            <a:pPr lvl="1"/>
            <a:r>
              <a:rPr lang="en-US" altLang="zh-CN" dirty="0"/>
              <a:t>CPU</a:t>
            </a:r>
            <a:r>
              <a:rPr lang="zh-CN" altLang="en-US" dirty="0"/>
              <a:t>二级缓存</a:t>
            </a:r>
            <a:endParaRPr lang="en-US" altLang="zh-CN" dirty="0"/>
          </a:p>
          <a:p>
            <a:pPr lvl="1"/>
            <a:r>
              <a:rPr lang="zh-CN" altLang="en-US" dirty="0"/>
              <a:t>内存</a:t>
            </a:r>
            <a:endParaRPr lang="en-US" altLang="zh-CN" dirty="0"/>
          </a:p>
          <a:p>
            <a:pPr lvl="1"/>
            <a:r>
              <a:rPr lang="zh-CN" altLang="en-US" dirty="0"/>
              <a:t>外存</a:t>
            </a:r>
            <a:endParaRPr lang="en-US" altLang="zh-CN" dirty="0"/>
          </a:p>
          <a:p>
            <a:pPr lvl="2"/>
            <a:r>
              <a:rPr lang="zh-CN" altLang="en-US" dirty="0"/>
              <a:t>硬盘</a:t>
            </a:r>
            <a:endParaRPr lang="en-US" altLang="zh-CN" dirty="0"/>
          </a:p>
          <a:p>
            <a:pPr lvl="2"/>
            <a:r>
              <a:rPr lang="zh-CN" altLang="en-US" dirty="0"/>
              <a:t>光盘</a:t>
            </a:r>
            <a:endParaRPr lang="en-US" altLang="zh-CN" dirty="0"/>
          </a:p>
          <a:p>
            <a:pPr lvl="2"/>
            <a:r>
              <a:rPr lang="zh-CN" altLang="en-US" dirty="0"/>
              <a:t>软盘</a:t>
            </a:r>
            <a:endParaRPr lang="en-US" altLang="zh-CN" dirty="0"/>
          </a:p>
          <a:p>
            <a:pPr lvl="2"/>
            <a:r>
              <a:rPr lang="zh-CN" altLang="en-US" dirty="0"/>
              <a:t>磁带</a:t>
            </a:r>
            <a:endParaRPr lang="en-US" altLang="zh-CN" dirty="0"/>
          </a:p>
          <a:p>
            <a:pPr lvl="2"/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■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计算机的组成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计算机程序设计语言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程序设计方法学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语言简介</a:t>
            </a:r>
          </a:p>
        </p:txBody>
      </p:sp>
    </p:spTree>
    <p:extLst>
      <p:ext uri="{BB962C8B-B14F-4D97-AF65-F5344CB8AC3E}">
        <p14:creationId xmlns:p14="http://schemas.microsoft.com/office/powerpoint/2010/main" val="147617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80"/>
    </mc:Choice>
    <mc:Fallback xmlns="">
      <p:transition spd="slow" advTm="1288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计算机的组成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计算机软件</a:t>
            </a:r>
            <a:endParaRPr lang="en-US" altLang="zh-CN" dirty="0"/>
          </a:p>
          <a:p>
            <a:pPr lvl="1"/>
            <a:r>
              <a:rPr lang="zh-CN" altLang="en-US" dirty="0"/>
              <a:t>系统软件</a:t>
            </a:r>
            <a:endParaRPr lang="en-US" altLang="zh-CN" dirty="0"/>
          </a:p>
          <a:p>
            <a:pPr lvl="2"/>
            <a:r>
              <a:rPr lang="zh-CN" altLang="en-US" dirty="0"/>
              <a:t>操作系统（</a:t>
            </a:r>
            <a:r>
              <a:rPr lang="en-US" altLang="zh-CN" dirty="0"/>
              <a:t>Operating System</a:t>
            </a:r>
            <a:r>
              <a:rPr lang="zh-CN" altLang="en-US" dirty="0"/>
              <a:t>）</a:t>
            </a:r>
            <a:endParaRPr lang="en-US" altLang="zh-CN" dirty="0"/>
          </a:p>
          <a:p>
            <a:pPr lvl="3"/>
            <a:r>
              <a:rPr lang="en-US" altLang="zh-CN" dirty="0"/>
              <a:t>Windows</a:t>
            </a:r>
          </a:p>
          <a:p>
            <a:pPr lvl="3"/>
            <a:r>
              <a:rPr lang="en-US" altLang="zh-CN" dirty="0"/>
              <a:t>Unix</a:t>
            </a:r>
          </a:p>
          <a:p>
            <a:pPr lvl="3"/>
            <a:r>
              <a:rPr lang="en-US" altLang="zh-CN" dirty="0"/>
              <a:t>……</a:t>
            </a:r>
          </a:p>
          <a:p>
            <a:pPr lvl="1"/>
            <a:r>
              <a:rPr lang="zh-CN" altLang="en-US" dirty="0"/>
              <a:t>应用软件</a:t>
            </a:r>
            <a:endParaRPr lang="en-US" altLang="zh-CN" dirty="0"/>
          </a:p>
          <a:p>
            <a:pPr lvl="2"/>
            <a:r>
              <a:rPr lang="en-US" altLang="zh-CN" dirty="0"/>
              <a:t>Office</a:t>
            </a:r>
            <a:r>
              <a:rPr lang="zh-CN" altLang="en-US" dirty="0"/>
              <a:t>系列</a:t>
            </a:r>
            <a:endParaRPr lang="en-US" altLang="zh-CN" dirty="0"/>
          </a:p>
          <a:p>
            <a:pPr lvl="2"/>
            <a:r>
              <a:rPr lang="en-US" altLang="zh-CN" dirty="0"/>
              <a:t>Media Player</a:t>
            </a:r>
          </a:p>
          <a:p>
            <a:pPr lvl="2"/>
            <a:r>
              <a:rPr lang="en-US" altLang="zh-CN" dirty="0"/>
              <a:t>Internet</a:t>
            </a:r>
            <a:r>
              <a:rPr lang="zh-CN" altLang="en-US" dirty="0"/>
              <a:t> </a:t>
            </a:r>
            <a:r>
              <a:rPr lang="en-US" altLang="zh-CN" dirty="0"/>
              <a:t>Explorer</a:t>
            </a:r>
          </a:p>
          <a:p>
            <a:pPr lvl="2"/>
            <a:r>
              <a:rPr lang="zh-CN" altLang="en-US"/>
              <a:t>魔兽争霸</a:t>
            </a:r>
            <a:endParaRPr lang="en-US" altLang="zh-CN" dirty="0"/>
          </a:p>
        </p:txBody>
      </p:sp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■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计算机的组成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计算机程序设计语言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程序设计方法学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语言简介</a:t>
            </a:r>
          </a:p>
        </p:txBody>
      </p:sp>
    </p:spTree>
    <p:extLst>
      <p:ext uri="{BB962C8B-B14F-4D97-AF65-F5344CB8AC3E}">
        <p14:creationId xmlns:p14="http://schemas.microsoft.com/office/powerpoint/2010/main" val="359130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49"/>
    </mc:Choice>
    <mc:Fallback xmlns="">
      <p:transition spd="slow" advTm="18849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计算机的组成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Oval 7"/>
          <p:cNvSpPr>
            <a:spLocks noChangeArrowheads="1"/>
          </p:cNvSpPr>
          <p:nvPr/>
        </p:nvSpPr>
        <p:spPr bwMode="auto">
          <a:xfrm>
            <a:off x="4140200" y="3213100"/>
            <a:ext cx="1368425" cy="1223963"/>
          </a:xfrm>
          <a:prstGeom prst="ellipse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4427538" y="3500438"/>
            <a:ext cx="1081087" cy="530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zh-CN" altLang="en-US"/>
              <a:t>硬件</a:t>
            </a:r>
          </a:p>
        </p:txBody>
      </p:sp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3635375" y="2636838"/>
            <a:ext cx="2449513" cy="2339975"/>
          </a:xfrm>
          <a:prstGeom prst="ellipse">
            <a:avLst/>
          </a:prstGeom>
          <a:solidFill>
            <a:srgbClr val="FF00FF">
              <a:alpha val="23137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4554538" y="4356100"/>
            <a:ext cx="1296987" cy="530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altLang="zh-CN"/>
              <a:t>OS</a:t>
            </a:r>
          </a:p>
        </p:txBody>
      </p:sp>
      <p:sp>
        <p:nvSpPr>
          <p:cNvPr id="9" name="Oval 13"/>
          <p:cNvSpPr>
            <a:spLocks noChangeArrowheads="1"/>
          </p:cNvSpPr>
          <p:nvPr/>
        </p:nvSpPr>
        <p:spPr bwMode="auto">
          <a:xfrm>
            <a:off x="2843213" y="1916113"/>
            <a:ext cx="3959225" cy="4105275"/>
          </a:xfrm>
          <a:prstGeom prst="ellipse">
            <a:avLst/>
          </a:prstGeom>
          <a:solidFill>
            <a:srgbClr val="00CCFF">
              <a:alpha val="23921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4067175" y="5157788"/>
            <a:ext cx="1944688" cy="530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zh-CN" altLang="en-US"/>
              <a:t>应用软件</a:t>
            </a:r>
          </a:p>
        </p:txBody>
      </p:sp>
      <p:sp>
        <p:nvSpPr>
          <p:cNvPr id="13" name="矩形 12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■</a:t>
            </a:r>
          </a:p>
        </p:txBody>
      </p:sp>
      <p:sp>
        <p:nvSpPr>
          <p:cNvPr id="14" name="矩形 13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15" name="矩形 14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16" name="矩形 15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计算机的组成</a:t>
            </a:r>
          </a:p>
        </p:txBody>
      </p:sp>
      <p:sp>
        <p:nvSpPr>
          <p:cNvPr id="18" name="矩形 17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计算机程序设计语言</a:t>
            </a:r>
          </a:p>
        </p:txBody>
      </p:sp>
      <p:sp>
        <p:nvSpPr>
          <p:cNvPr id="19" name="矩形 18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程序设计方法学</a:t>
            </a:r>
          </a:p>
        </p:txBody>
      </p:sp>
      <p:sp>
        <p:nvSpPr>
          <p:cNvPr id="20" name="矩形 19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语言简介</a:t>
            </a:r>
          </a:p>
        </p:txBody>
      </p:sp>
    </p:spTree>
    <p:extLst>
      <p:ext uri="{BB962C8B-B14F-4D97-AF65-F5344CB8AC3E}">
        <p14:creationId xmlns:p14="http://schemas.microsoft.com/office/powerpoint/2010/main" val="294357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40"/>
    </mc:Choice>
    <mc:Fallback xmlns="">
      <p:transition spd="slow" advTm="944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程序的含义</a:t>
            </a:r>
            <a:endParaRPr lang="en-US" altLang="zh-CN" dirty="0"/>
          </a:p>
          <a:p>
            <a:pPr lvl="1"/>
            <a:r>
              <a:rPr lang="zh-CN" altLang="en-US" dirty="0"/>
              <a:t>要计算机完成某一任务所规定的一系列动作或步骤</a:t>
            </a:r>
            <a:endParaRPr lang="en-US" altLang="zh-CN" dirty="0"/>
          </a:p>
          <a:p>
            <a:r>
              <a:rPr lang="zh-CN" altLang="en-US" dirty="0"/>
              <a:t>程序在计算机系统中的地位</a:t>
            </a:r>
            <a:endParaRPr lang="en-US" altLang="zh-CN" dirty="0"/>
          </a:p>
          <a:p>
            <a:pPr lvl="1"/>
            <a:r>
              <a:rPr lang="zh-CN" altLang="en-US" dirty="0"/>
              <a:t>软件的根基</a:t>
            </a:r>
            <a:endParaRPr lang="en-US" altLang="zh-CN" dirty="0"/>
          </a:p>
          <a:p>
            <a:r>
              <a:rPr lang="zh-CN" altLang="en-US" dirty="0"/>
              <a:t>程序设计的基础</a:t>
            </a:r>
            <a:r>
              <a:rPr lang="en-US" altLang="zh-CN" dirty="0"/>
              <a:t>——</a:t>
            </a:r>
            <a:r>
              <a:rPr lang="zh-CN" altLang="en-US" dirty="0"/>
              <a:t>计算机语言</a:t>
            </a:r>
            <a:endParaRPr lang="en-US" altLang="zh-CN" dirty="0"/>
          </a:p>
          <a:p>
            <a:pPr lvl="1"/>
            <a:r>
              <a:rPr lang="zh-CN" altLang="en-US" dirty="0"/>
              <a:t>计算机指令系统：机器语言</a:t>
            </a:r>
            <a:endParaRPr lang="en-US" altLang="zh-CN" dirty="0"/>
          </a:p>
          <a:p>
            <a:pPr lvl="1"/>
            <a:r>
              <a:rPr lang="zh-CN" altLang="en-US" dirty="0"/>
              <a:t>低级编程语言</a:t>
            </a:r>
            <a:endParaRPr lang="en-US" altLang="zh-CN" dirty="0"/>
          </a:p>
          <a:p>
            <a:pPr lvl="1"/>
            <a:r>
              <a:rPr lang="zh-CN" altLang="en-US" dirty="0"/>
              <a:t>高级程序设计语言</a:t>
            </a:r>
          </a:p>
        </p:txBody>
      </p:sp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■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计算机的组成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计算机程序设计语言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程序设计方法学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语言简介</a:t>
            </a:r>
          </a:p>
        </p:txBody>
      </p:sp>
    </p:spTree>
    <p:extLst>
      <p:ext uri="{BB962C8B-B14F-4D97-AF65-F5344CB8AC3E}">
        <p14:creationId xmlns:p14="http://schemas.microsoft.com/office/powerpoint/2010/main" val="125115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21"/>
    </mc:Choice>
    <mc:Fallback xmlns="">
      <p:transition spd="slow" advTm="4102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000125"/>
            <a:ext cx="8229600" cy="714375"/>
          </a:xfrm>
        </p:spPr>
        <p:txBody>
          <a:bodyPr/>
          <a:lstStyle/>
          <a:p>
            <a:r>
              <a:rPr lang="zh-CN" altLang="en-US" dirty="0"/>
              <a:t>课程安排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772816"/>
            <a:ext cx="8363272" cy="4669160"/>
          </a:xfrm>
        </p:spPr>
        <p:txBody>
          <a:bodyPr/>
          <a:lstStyle/>
          <a:p>
            <a:r>
              <a:rPr lang="zh-CN" altLang="en-US" dirty="0"/>
              <a:t>周课时安排</a:t>
            </a:r>
            <a:endParaRPr lang="en-US" altLang="zh-CN" dirty="0"/>
          </a:p>
          <a:p>
            <a:pPr lvl="1"/>
            <a:r>
              <a:rPr lang="zh-CN" altLang="en-US" dirty="0"/>
              <a:t>第一学期讲授</a:t>
            </a:r>
            <a:r>
              <a:rPr lang="en-US" altLang="zh-CN" dirty="0"/>
              <a:t>3</a:t>
            </a:r>
            <a:r>
              <a:rPr lang="zh-CN" altLang="en-US" dirty="0"/>
              <a:t>课时，实验</a:t>
            </a:r>
            <a:r>
              <a:rPr lang="en-US" altLang="zh-CN" dirty="0"/>
              <a:t>4</a:t>
            </a:r>
            <a:r>
              <a:rPr lang="zh-CN" altLang="en-US" dirty="0"/>
              <a:t>课时</a:t>
            </a:r>
            <a:endParaRPr lang="en-US" altLang="zh-CN" dirty="0"/>
          </a:p>
          <a:p>
            <a:pPr lvl="1"/>
            <a:r>
              <a:rPr lang="zh-CN" altLang="en-US" dirty="0"/>
              <a:t>第二学期讲授</a:t>
            </a:r>
            <a:r>
              <a:rPr lang="en-US" altLang="zh-CN" dirty="0"/>
              <a:t>2</a:t>
            </a:r>
            <a:r>
              <a:rPr lang="zh-CN" altLang="en-US" dirty="0"/>
              <a:t>课时，实验</a:t>
            </a:r>
            <a:r>
              <a:rPr lang="en-US" altLang="zh-CN" dirty="0"/>
              <a:t>4</a:t>
            </a:r>
            <a:r>
              <a:rPr lang="zh-CN" altLang="en-US" dirty="0"/>
              <a:t>课时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成绩</a:t>
            </a:r>
            <a:endParaRPr lang="en-US" altLang="zh-CN" dirty="0"/>
          </a:p>
          <a:p>
            <a:pPr lvl="1"/>
            <a:r>
              <a:rPr lang="zh-CN" altLang="en-US" dirty="0"/>
              <a:t>期末笔试成绩（</a:t>
            </a:r>
            <a:r>
              <a:rPr lang="en-US" altLang="zh-CN" dirty="0"/>
              <a:t>50%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上机考试成绩（</a:t>
            </a:r>
            <a:r>
              <a:rPr lang="en-US" altLang="zh-CN" dirty="0"/>
              <a:t>30%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平时成绩（包括出勤、作业、测验等，共</a:t>
            </a:r>
            <a:r>
              <a:rPr lang="en-US" altLang="zh-CN" dirty="0"/>
              <a:t>20%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72247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53"/>
    </mc:Choice>
    <mc:Fallback xmlns="">
      <p:transition spd="slow" advTm="3015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机器指令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计算机设计者把计算机可以完成的动作编辑成一个机器指令表，并为每种动作赋予一个二进制代码，通常由指令码（操作码）和内存地址（操作数）来构成。通过机器指令来编写的程序称为机器语言程序。</a:t>
            </a:r>
          </a:p>
        </p:txBody>
      </p:sp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■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计算机的组成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计算机程序设计语言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程序设计方法学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语言简介</a:t>
            </a:r>
          </a:p>
        </p:txBody>
      </p:sp>
    </p:spTree>
    <p:extLst>
      <p:ext uri="{BB962C8B-B14F-4D97-AF65-F5344CB8AC3E}">
        <p14:creationId xmlns:p14="http://schemas.microsoft.com/office/powerpoint/2010/main" val="85454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60"/>
    </mc:Choice>
    <mc:Fallback xmlns="">
      <p:transition spd="slow" advTm="986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机器指令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机器语言示例</a:t>
            </a:r>
            <a:endParaRPr lang="en-US" altLang="zh-CN" dirty="0"/>
          </a:p>
          <a:p>
            <a:pPr lvl="1"/>
            <a:r>
              <a:rPr lang="zh-CN" altLang="en-US" dirty="0"/>
              <a:t>使用“机器语言”编出的做一次加法“</a:t>
            </a:r>
            <a:r>
              <a:rPr lang="en-US" altLang="zh-CN" dirty="0"/>
              <a:t>TOTAL = PRICE + TAX”</a:t>
            </a:r>
            <a:r>
              <a:rPr lang="zh-CN" altLang="en-US" dirty="0"/>
              <a:t>的程序为：</a:t>
            </a:r>
            <a:endParaRPr lang="en-US" altLang="zh-CN" dirty="0"/>
          </a:p>
          <a:p>
            <a:pPr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zh-CN" altLang="en-US" sz="2400" b="1" dirty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156</a:t>
            </a:r>
            <a:r>
              <a:rPr lang="en-US" altLang="zh-CN" sz="2400" b="1" dirty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C          // </a:t>
            </a:r>
            <a:r>
              <a:rPr lang="zh-CN" altLang="en-US" sz="2400" b="1" dirty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取6</a:t>
            </a:r>
            <a:r>
              <a:rPr lang="en-US" altLang="zh-CN" sz="2400" b="1" dirty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C</a:t>
            </a:r>
            <a:r>
              <a:rPr lang="zh-CN" altLang="en-US" sz="2400" b="1" dirty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内容送寄存器5</a:t>
            </a:r>
          </a:p>
          <a:p>
            <a:pPr>
              <a:buNone/>
            </a:pPr>
            <a:r>
              <a:rPr lang="zh-CN" altLang="en-US" sz="2400" b="1" dirty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     166</a:t>
            </a:r>
            <a:r>
              <a:rPr lang="en-US" altLang="zh-CN" sz="2400" b="1" dirty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D          // </a:t>
            </a:r>
            <a:r>
              <a:rPr lang="zh-CN" altLang="en-US" sz="2400" b="1" dirty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取6</a:t>
            </a:r>
            <a:r>
              <a:rPr lang="en-US" altLang="zh-CN" sz="2400" b="1" dirty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D</a:t>
            </a:r>
            <a:r>
              <a:rPr lang="zh-CN" altLang="en-US" sz="2400" b="1" dirty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内容送寄存器6</a:t>
            </a:r>
          </a:p>
          <a:p>
            <a:pPr>
              <a:buNone/>
            </a:pPr>
            <a:r>
              <a:rPr lang="zh-CN" altLang="en-US" sz="2400" b="1" dirty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	   5056    	 // 把二值相加，结果送寄存器0</a:t>
            </a:r>
            <a:endParaRPr lang="en-US" altLang="zh-CN" sz="2400" b="1" dirty="0">
              <a:solidFill>
                <a:srgbClr val="7030A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zh-CN" altLang="en-US" sz="2400" b="1" dirty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     306</a:t>
            </a:r>
            <a:r>
              <a:rPr lang="en-US" altLang="zh-CN" sz="2400" b="1" dirty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E          // </a:t>
            </a:r>
            <a:r>
              <a:rPr lang="zh-CN" altLang="en-US" sz="2400" b="1" dirty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把寄存器0中的结果送地址6</a:t>
            </a:r>
            <a:r>
              <a:rPr lang="en-US" altLang="zh-CN" sz="2400" b="1" dirty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E</a:t>
            </a:r>
          </a:p>
          <a:p>
            <a:pPr>
              <a:buNone/>
            </a:pPr>
            <a:r>
              <a:rPr lang="en-US" altLang="zh-CN" sz="2400" b="1" dirty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     C000          // </a:t>
            </a:r>
            <a:r>
              <a:rPr lang="zh-CN" altLang="en-US" sz="2400" b="1" dirty="0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</a:rPr>
              <a:t>停机</a:t>
            </a:r>
          </a:p>
          <a:p>
            <a:pPr lvl="1">
              <a:buNone/>
            </a:pPr>
            <a:endParaRPr lang="en-US" altLang="zh-CN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■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计算机的组成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计算机程序设计语言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程序设计方法学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语言简介</a:t>
            </a:r>
          </a:p>
        </p:txBody>
      </p:sp>
    </p:spTree>
    <p:extLst>
      <p:ext uri="{BB962C8B-B14F-4D97-AF65-F5344CB8AC3E}">
        <p14:creationId xmlns:p14="http://schemas.microsoft.com/office/powerpoint/2010/main" val="150285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28"/>
    </mc:Choice>
    <mc:Fallback xmlns="">
      <p:transition spd="slow" advTm="24328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机器指令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机器指令的执行</a:t>
            </a:r>
            <a:endParaRPr lang="en-US" altLang="zh-CN" b="1" dirty="0"/>
          </a:p>
          <a:p>
            <a:pPr lvl="1"/>
            <a:r>
              <a:rPr lang="zh-CN" altLang="en-US" b="1" dirty="0"/>
              <a:t>在内存中执行</a:t>
            </a:r>
            <a:endParaRPr lang="en-US" altLang="zh-CN" b="1" dirty="0"/>
          </a:p>
          <a:p>
            <a:pPr lvl="1"/>
            <a:r>
              <a:rPr lang="zh-CN" altLang="en-US" b="1" dirty="0"/>
              <a:t>举例：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计算：5+15=？</a:t>
            </a:r>
            <a:endParaRPr lang="en-US" altLang="zh-CN" b="1" dirty="0">
              <a:latin typeface="楷体_GB2312" pitchFamily="49" charset="-122"/>
              <a:ea typeface="楷体_GB2312" pitchFamily="49" charset="-122"/>
            </a:endParaRPr>
          </a:p>
          <a:p>
            <a:pPr lvl="2"/>
            <a:r>
              <a:rPr lang="zh-CN" altLang="en-US" sz="2200" b="1" dirty="0">
                <a:solidFill>
                  <a:srgbClr val="692AA2"/>
                </a:solidFill>
                <a:latin typeface="楷体_GB2312" pitchFamily="49" charset="-122"/>
                <a:ea typeface="楷体_GB2312" pitchFamily="49" charset="-122"/>
              </a:rPr>
              <a:t>将0010</a:t>
            </a:r>
            <a:r>
              <a:rPr lang="en-US" altLang="zh-CN" sz="2200" b="1" dirty="0">
                <a:solidFill>
                  <a:srgbClr val="692AA2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lang="zh-CN" altLang="en-US" sz="2200" b="1" dirty="0">
                <a:solidFill>
                  <a:srgbClr val="692AA2"/>
                </a:solidFill>
                <a:latin typeface="楷体_GB2312" pitchFamily="49" charset="-122"/>
                <a:ea typeface="楷体_GB2312" pitchFamily="49" charset="-122"/>
              </a:rPr>
              <a:t>存储单元的数据（5）取出，存放在</a:t>
            </a:r>
            <a:r>
              <a:rPr lang="en-US" altLang="zh-CN" sz="2200" b="1" dirty="0">
                <a:solidFill>
                  <a:srgbClr val="692AA2"/>
                </a:solidFill>
                <a:latin typeface="楷体_GB2312" pitchFamily="49" charset="-122"/>
                <a:ea typeface="楷体_GB2312" pitchFamily="49" charset="-122"/>
              </a:rPr>
              <a:t>ALU。</a:t>
            </a:r>
            <a:endParaRPr lang="en-US" altLang="zh-CN" sz="2400" b="1" dirty="0">
              <a:solidFill>
                <a:srgbClr val="692AA2"/>
              </a:solidFill>
              <a:latin typeface="楷体_GB2312" pitchFamily="49" charset="-122"/>
              <a:ea typeface="楷体_GB2312" pitchFamily="49" charset="-122"/>
            </a:endParaRPr>
          </a:p>
          <a:p>
            <a:pPr lvl="2"/>
            <a:r>
              <a:rPr lang="zh-CN" altLang="en-US" dirty="0">
                <a:solidFill>
                  <a:srgbClr val="692AA2"/>
                </a:solidFill>
                <a:latin typeface="楷体_GB2312" pitchFamily="49" charset="-122"/>
                <a:ea typeface="楷体_GB2312" pitchFamily="49" charset="-122"/>
              </a:rPr>
              <a:t>将0011</a:t>
            </a:r>
            <a:r>
              <a:rPr lang="en-US" altLang="zh-CN" dirty="0">
                <a:solidFill>
                  <a:srgbClr val="692AA2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lang="zh-CN" altLang="en-US" dirty="0">
                <a:solidFill>
                  <a:srgbClr val="692AA2"/>
                </a:solidFill>
                <a:latin typeface="楷体_GB2312" pitchFamily="49" charset="-122"/>
                <a:ea typeface="楷体_GB2312" pitchFamily="49" charset="-122"/>
              </a:rPr>
              <a:t>存储单元的数据（15）取出，与 </a:t>
            </a:r>
            <a:r>
              <a:rPr lang="en-US" altLang="zh-CN" dirty="0">
                <a:solidFill>
                  <a:srgbClr val="692AA2"/>
                </a:solidFill>
                <a:latin typeface="楷体_GB2312" pitchFamily="49" charset="-122"/>
                <a:ea typeface="楷体_GB2312" pitchFamily="49" charset="-122"/>
              </a:rPr>
              <a:t>ALU </a:t>
            </a:r>
            <a:r>
              <a:rPr lang="zh-CN" altLang="en-US" dirty="0">
                <a:solidFill>
                  <a:srgbClr val="692AA2"/>
                </a:solidFill>
                <a:latin typeface="楷体_GB2312" pitchFamily="49" charset="-122"/>
                <a:ea typeface="楷体_GB2312" pitchFamily="49" charset="-122"/>
              </a:rPr>
              <a:t>的数据相加，运算结果存放在</a:t>
            </a:r>
            <a:r>
              <a:rPr lang="en-US" altLang="zh-CN" dirty="0">
                <a:solidFill>
                  <a:srgbClr val="692AA2"/>
                </a:solidFill>
                <a:latin typeface="楷体_GB2312" pitchFamily="49" charset="-122"/>
                <a:ea typeface="楷体_GB2312" pitchFamily="49" charset="-122"/>
              </a:rPr>
              <a:t>ALU。</a:t>
            </a:r>
          </a:p>
          <a:p>
            <a:pPr lvl="2"/>
            <a:r>
              <a:rPr lang="zh-CN" altLang="en-US" dirty="0">
                <a:solidFill>
                  <a:srgbClr val="692AA2"/>
                </a:solidFill>
                <a:latin typeface="楷体_GB2312" pitchFamily="49" charset="-122"/>
                <a:ea typeface="楷体_GB2312" pitchFamily="49" charset="-122"/>
              </a:rPr>
              <a:t>将 </a:t>
            </a:r>
            <a:r>
              <a:rPr lang="en-US" altLang="zh-CN" dirty="0">
                <a:solidFill>
                  <a:srgbClr val="692AA2"/>
                </a:solidFill>
                <a:latin typeface="楷体_GB2312" pitchFamily="49" charset="-122"/>
                <a:ea typeface="楷体_GB2312" pitchFamily="49" charset="-122"/>
              </a:rPr>
              <a:t>ALU </a:t>
            </a:r>
            <a:r>
              <a:rPr lang="zh-CN" altLang="en-US" dirty="0">
                <a:solidFill>
                  <a:srgbClr val="692AA2"/>
                </a:solidFill>
                <a:latin typeface="楷体_GB2312" pitchFamily="49" charset="-122"/>
                <a:ea typeface="楷体_GB2312" pitchFamily="49" charset="-122"/>
              </a:rPr>
              <a:t>中的数据（20）存放到0012</a:t>
            </a:r>
            <a:r>
              <a:rPr lang="en-US" altLang="zh-CN" dirty="0">
                <a:solidFill>
                  <a:srgbClr val="692AA2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lang="zh-CN" altLang="en-US" dirty="0">
                <a:solidFill>
                  <a:srgbClr val="692AA2"/>
                </a:solidFill>
                <a:latin typeface="楷体_GB2312" pitchFamily="49" charset="-122"/>
                <a:ea typeface="楷体_GB2312" pitchFamily="49" charset="-122"/>
              </a:rPr>
              <a:t>存储单元。</a:t>
            </a:r>
            <a:endParaRPr lang="en-US" altLang="zh-CN" dirty="0">
              <a:solidFill>
                <a:srgbClr val="692AA2"/>
              </a:solidFill>
              <a:latin typeface="楷体_GB2312" pitchFamily="49" charset="-122"/>
              <a:ea typeface="楷体_GB2312" pitchFamily="49" charset="-122"/>
            </a:endParaRPr>
          </a:p>
          <a:p>
            <a:pPr lvl="2"/>
            <a:r>
              <a:rPr lang="zh-CN" altLang="en-US" dirty="0">
                <a:solidFill>
                  <a:srgbClr val="692AA2"/>
                </a:solidFill>
                <a:latin typeface="楷体_GB2312" pitchFamily="49" charset="-122"/>
                <a:ea typeface="楷体_GB2312" pitchFamily="49" charset="-122"/>
              </a:rPr>
              <a:t>停止执行</a:t>
            </a:r>
            <a:endParaRPr lang="en-US" altLang="zh-CN" dirty="0">
              <a:solidFill>
                <a:srgbClr val="692AA2"/>
              </a:solidFill>
              <a:latin typeface="楷体_GB2312" pitchFamily="49" charset="-122"/>
              <a:ea typeface="楷体_GB2312" pitchFamily="49" charset="-122"/>
            </a:endParaRPr>
          </a:p>
          <a:p>
            <a:pPr lvl="1"/>
            <a:r>
              <a:rPr lang="zh-CN" altLang="en-US" dirty="0"/>
              <a:t>计算机依赖</a:t>
            </a:r>
            <a:r>
              <a:rPr lang="zh-CN" altLang="en-US" dirty="0">
                <a:solidFill>
                  <a:srgbClr val="FF0000"/>
                </a:solidFill>
              </a:rPr>
              <a:t>机器指令</a:t>
            </a:r>
            <a:r>
              <a:rPr lang="zh-CN" altLang="en-US" dirty="0"/>
              <a:t>运行，机器指令以及各种被处理的数据都以</a:t>
            </a:r>
            <a:r>
              <a:rPr lang="zh-CN" altLang="en-US" dirty="0">
                <a:solidFill>
                  <a:srgbClr val="FF0000"/>
                </a:solidFill>
              </a:rPr>
              <a:t>二进制形式</a:t>
            </a:r>
            <a:r>
              <a:rPr lang="zh-CN" altLang="en-US" dirty="0"/>
              <a:t>存储。</a:t>
            </a:r>
          </a:p>
          <a:p>
            <a:pPr lvl="1"/>
            <a:endParaRPr lang="zh-CN" altLang="en-US" dirty="0"/>
          </a:p>
        </p:txBody>
      </p:sp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■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计算机的组成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计算机程序设计语言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程序设计方法学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语言简介</a:t>
            </a:r>
          </a:p>
        </p:txBody>
      </p:sp>
    </p:spTree>
    <p:extLst>
      <p:ext uri="{BB962C8B-B14F-4D97-AF65-F5344CB8AC3E}">
        <p14:creationId xmlns:p14="http://schemas.microsoft.com/office/powerpoint/2010/main" val="288529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43"/>
    </mc:Choice>
    <mc:Fallback xmlns="">
      <p:transition spd="slow" advTm="33443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低级编程语言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汇编语言</a:t>
            </a:r>
            <a:endParaRPr lang="en-US" altLang="zh-CN" b="1" dirty="0"/>
          </a:p>
          <a:p>
            <a:pPr lvl="1"/>
            <a:r>
              <a:rPr lang="zh-CN" altLang="en-US" b="1" dirty="0"/>
              <a:t>引入“助记符”</a:t>
            </a:r>
            <a:endParaRPr lang="en-US" altLang="zh-CN" b="1" dirty="0"/>
          </a:p>
          <a:p>
            <a:pPr lvl="2"/>
            <a:r>
              <a:rPr lang="en-US" altLang="zh-CN" dirty="0"/>
              <a:t>ADD</a:t>
            </a:r>
            <a:r>
              <a:rPr lang="zh-CN" altLang="en-US" dirty="0"/>
              <a:t>、</a:t>
            </a:r>
            <a:r>
              <a:rPr lang="en-US" altLang="zh-CN" dirty="0"/>
              <a:t>SUB</a:t>
            </a:r>
            <a:r>
              <a:rPr lang="zh-CN" altLang="en-US" dirty="0"/>
              <a:t>、</a:t>
            </a:r>
            <a:r>
              <a:rPr lang="en-US" altLang="zh-CN" dirty="0"/>
              <a:t>MOV</a:t>
            </a:r>
            <a:r>
              <a:rPr lang="zh-CN" altLang="en-US" dirty="0"/>
              <a:t>、</a:t>
            </a:r>
            <a:r>
              <a:rPr lang="en-US" altLang="zh-CN" dirty="0"/>
              <a:t>……</a:t>
            </a:r>
            <a:endParaRPr lang="en-US" altLang="zh-CN" b="1" dirty="0"/>
          </a:p>
          <a:p>
            <a:pPr lvl="1"/>
            <a:r>
              <a:rPr lang="zh-CN" altLang="en-US" dirty="0"/>
              <a:t>汇编程序系统(</a:t>
            </a:r>
            <a:r>
              <a:rPr lang="en-US" altLang="zh-CN" dirty="0"/>
              <a:t>Assembler)</a:t>
            </a:r>
          </a:p>
          <a:p>
            <a:pPr lvl="2"/>
            <a:r>
              <a:rPr lang="zh-CN" altLang="en-US" dirty="0">
                <a:ea typeface="楷体_GB2312" pitchFamily="49" charset="-122"/>
              </a:rPr>
              <a:t>汇编语言源程序                   机器语言</a:t>
            </a:r>
            <a:endParaRPr lang="en-US" altLang="zh-CN" dirty="0">
              <a:ea typeface="楷体_GB2312" pitchFamily="49" charset="-122"/>
            </a:endParaRPr>
          </a:p>
          <a:p>
            <a:r>
              <a:rPr lang="zh-CN" altLang="en-US" dirty="0"/>
              <a:t>低级语言的缺点</a:t>
            </a:r>
            <a:endParaRPr lang="en-US" altLang="zh-CN" dirty="0"/>
          </a:p>
          <a:p>
            <a:pPr lvl="1"/>
            <a:r>
              <a:rPr lang="zh-CN" altLang="en-US" dirty="0"/>
              <a:t>依赖于机器，可移植性差</a:t>
            </a:r>
            <a:endParaRPr lang="en-US" altLang="zh-CN" dirty="0"/>
          </a:p>
          <a:p>
            <a:pPr lvl="1"/>
            <a:r>
              <a:rPr lang="zh-CN" altLang="en-US" dirty="0"/>
              <a:t>代码冗长，不易于编写大规模的程序</a:t>
            </a:r>
            <a:endParaRPr lang="en-US" altLang="zh-CN" dirty="0"/>
          </a:p>
          <a:p>
            <a:pPr lvl="1"/>
            <a:r>
              <a:rPr lang="zh-CN" altLang="en-US" dirty="0"/>
              <a:t>可读性差</a:t>
            </a:r>
            <a:endParaRPr lang="en-US" altLang="zh-CN" dirty="0"/>
          </a:p>
          <a:p>
            <a:pPr lvl="1"/>
            <a:r>
              <a:rPr lang="zh-CN" altLang="en-US" dirty="0"/>
              <a:t>可维护性差</a:t>
            </a:r>
          </a:p>
        </p:txBody>
      </p:sp>
      <p:sp>
        <p:nvSpPr>
          <p:cNvPr id="4" name="右箭头 3"/>
          <p:cNvSpPr/>
          <p:nvPr/>
        </p:nvSpPr>
        <p:spPr>
          <a:xfrm>
            <a:off x="3635895" y="3790750"/>
            <a:ext cx="1020129" cy="142306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■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计算机的组成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计算机程序设计语言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程序设计方法学</a:t>
            </a:r>
          </a:p>
        </p:txBody>
      </p:sp>
      <p:sp>
        <p:nvSpPr>
          <p:cNvPr id="14" name="矩形 13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语言简介</a:t>
            </a:r>
          </a:p>
        </p:txBody>
      </p:sp>
    </p:spTree>
    <p:extLst>
      <p:ext uri="{BB962C8B-B14F-4D97-AF65-F5344CB8AC3E}">
        <p14:creationId xmlns:p14="http://schemas.microsoft.com/office/powerpoint/2010/main" val="69488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07"/>
    </mc:Choice>
    <mc:Fallback xmlns="">
      <p:transition spd="slow" advTm="57607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高级程序设计语言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高级语言</a:t>
            </a:r>
            <a:endParaRPr lang="en-US" altLang="zh-CN" dirty="0"/>
          </a:p>
          <a:p>
            <a:pPr lvl="1"/>
            <a:r>
              <a:rPr lang="zh-CN" altLang="en-US" dirty="0"/>
              <a:t>易于理解、记忆和使用</a:t>
            </a:r>
            <a:endParaRPr lang="en-US" altLang="zh-CN" dirty="0"/>
          </a:p>
          <a:p>
            <a:pPr lvl="1"/>
            <a:r>
              <a:rPr lang="zh-CN" altLang="en-US" dirty="0"/>
              <a:t>更加接近人的思维方式和自然语言</a:t>
            </a:r>
            <a:endParaRPr lang="en-US" altLang="zh-CN" dirty="0"/>
          </a:p>
          <a:p>
            <a:pPr lvl="1"/>
            <a:r>
              <a:rPr lang="zh-CN" altLang="en-US" dirty="0"/>
              <a:t>应用广泛的高级语言：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rgbClr val="692AA2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FORTRAN、ALGOL、COBOL、BASIC、PASCAL、C、LISP、PROLOG</a:t>
            </a:r>
            <a:r>
              <a:rPr lang="zh-CN" altLang="en-US" dirty="0">
                <a:solidFill>
                  <a:srgbClr val="692AA2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， </a:t>
            </a:r>
            <a:r>
              <a:rPr lang="en-US" altLang="zh-CN" dirty="0">
                <a:solidFill>
                  <a:srgbClr val="692AA2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C++</a:t>
            </a:r>
            <a:r>
              <a:rPr lang="zh-CN" altLang="en-US" dirty="0">
                <a:solidFill>
                  <a:srgbClr val="692AA2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，</a:t>
            </a:r>
            <a:r>
              <a:rPr lang="en-US" altLang="zh-CN" dirty="0">
                <a:solidFill>
                  <a:srgbClr val="692AA2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C#</a:t>
            </a:r>
            <a:r>
              <a:rPr lang="zh-CN" altLang="en-US" dirty="0">
                <a:solidFill>
                  <a:srgbClr val="692AA2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， </a:t>
            </a:r>
            <a:r>
              <a:rPr lang="en-US" altLang="zh-CN" dirty="0">
                <a:solidFill>
                  <a:srgbClr val="692AA2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Java</a:t>
            </a:r>
            <a:r>
              <a:rPr lang="zh-CN" altLang="en-US" dirty="0">
                <a:solidFill>
                  <a:srgbClr val="692AA2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等</a:t>
            </a:r>
            <a:endParaRPr lang="zh-CN" altLang="en-US" dirty="0">
              <a:solidFill>
                <a:srgbClr val="692AA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矩形 6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■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计算机的组成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计算机程序设计语言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程序设计方法学</a:t>
            </a:r>
          </a:p>
        </p:txBody>
      </p:sp>
      <p:sp>
        <p:nvSpPr>
          <p:cNvPr id="14" name="矩形 13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语言简介</a:t>
            </a:r>
          </a:p>
        </p:txBody>
      </p:sp>
    </p:spTree>
    <p:extLst>
      <p:ext uri="{BB962C8B-B14F-4D97-AF65-F5344CB8AC3E}">
        <p14:creationId xmlns:p14="http://schemas.microsoft.com/office/powerpoint/2010/main" val="327615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6"/>
    </mc:Choice>
    <mc:Fallback xmlns="">
      <p:transition spd="slow" advTm="14706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高级程序设计语言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高级语言程序的运行</a:t>
            </a:r>
            <a:endParaRPr lang="en-US" altLang="zh-CN" dirty="0"/>
          </a:p>
          <a:p>
            <a:pPr lvl="1"/>
            <a:r>
              <a:rPr lang="zh-CN" altLang="en-US" dirty="0"/>
              <a:t>编译程序系统</a:t>
            </a:r>
            <a:endParaRPr lang="en-US" altLang="zh-CN" dirty="0"/>
          </a:p>
          <a:p>
            <a:pPr lvl="2"/>
            <a:r>
              <a:rPr lang="zh-CN" altLang="en-US" dirty="0"/>
              <a:t>编译</a:t>
            </a:r>
            <a:endParaRPr lang="en-US" altLang="zh-CN" dirty="0"/>
          </a:p>
          <a:p>
            <a:pPr lvl="3"/>
            <a:r>
              <a:rPr lang="zh-CN" altLang="en-US" dirty="0"/>
              <a:t>将高级语言源程序转换为汇编语言源程序（目标程序）</a:t>
            </a:r>
            <a:endParaRPr lang="en-US" altLang="zh-CN" dirty="0"/>
          </a:p>
          <a:p>
            <a:pPr lvl="2"/>
            <a:r>
              <a:rPr lang="zh-CN" altLang="en-US" dirty="0"/>
              <a:t>连接</a:t>
            </a:r>
            <a:endParaRPr lang="en-US" altLang="zh-CN" dirty="0"/>
          </a:p>
          <a:p>
            <a:pPr lvl="3"/>
            <a:r>
              <a:rPr lang="zh-CN" altLang="en-US" dirty="0"/>
              <a:t>将目标程序转换为机器指令程序（可执行程序）</a:t>
            </a:r>
            <a:endParaRPr lang="en-US" altLang="zh-CN" dirty="0"/>
          </a:p>
          <a:p>
            <a:pPr lvl="2"/>
            <a:r>
              <a:rPr lang="zh-CN" altLang="en-US" dirty="0"/>
              <a:t>执行</a:t>
            </a:r>
            <a:endParaRPr lang="en-US" altLang="zh-CN" dirty="0"/>
          </a:p>
          <a:p>
            <a:pPr lvl="3"/>
            <a:r>
              <a:rPr lang="zh-CN" altLang="en-US" dirty="0"/>
              <a:t>执行可执行程序，得到所需的结果</a:t>
            </a:r>
            <a:endParaRPr lang="en-US" altLang="zh-CN" dirty="0"/>
          </a:p>
        </p:txBody>
      </p:sp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■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计算机的组成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计算机程序设计语言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程序设计方法学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语言简介</a:t>
            </a:r>
          </a:p>
        </p:txBody>
      </p:sp>
    </p:spTree>
    <p:extLst>
      <p:ext uri="{BB962C8B-B14F-4D97-AF65-F5344CB8AC3E}">
        <p14:creationId xmlns:p14="http://schemas.microsoft.com/office/powerpoint/2010/main" val="125023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90"/>
    </mc:Choice>
    <mc:Fallback xmlns="">
      <p:transition spd="slow" advTm="1929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程序设计方法学的发展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28813"/>
            <a:ext cx="8363272" cy="4500562"/>
          </a:xfrm>
        </p:spPr>
        <p:txBody>
          <a:bodyPr/>
          <a:lstStyle/>
          <a:p>
            <a:r>
              <a:rPr lang="zh-CN" altLang="en-US" dirty="0"/>
              <a:t>程序设计技术的初级阶段</a:t>
            </a:r>
            <a:endParaRPr lang="en-US" altLang="zh-CN" dirty="0"/>
          </a:p>
          <a:p>
            <a:pPr lvl="1"/>
            <a:r>
              <a:rPr lang="zh-CN" altLang="en-US" dirty="0"/>
              <a:t>计算机诞生，</a:t>
            </a:r>
            <a:r>
              <a:rPr lang="en-US" altLang="zh-CN" dirty="0"/>
              <a:t>von Neumann </a:t>
            </a:r>
            <a:r>
              <a:rPr lang="zh-CN" altLang="en-US" dirty="0"/>
              <a:t>模式形成，低级语言编程是主要开发形式。 </a:t>
            </a:r>
            <a:endParaRPr lang="en-US" altLang="zh-CN" dirty="0"/>
          </a:p>
          <a:p>
            <a:pPr lvl="1"/>
            <a:r>
              <a:rPr lang="zh-CN" altLang="en-US" dirty="0"/>
              <a:t>第一代高级语言（以 </a:t>
            </a:r>
            <a:r>
              <a:rPr lang="en-US" altLang="zh-CN" dirty="0"/>
              <a:t>FORTRAN </a:t>
            </a:r>
            <a:r>
              <a:rPr lang="zh-CN" altLang="en-US" dirty="0"/>
              <a:t>和</a:t>
            </a:r>
            <a:r>
              <a:rPr lang="en-US" altLang="zh-CN" dirty="0"/>
              <a:t>ALGOL60 </a:t>
            </a:r>
            <a:r>
              <a:rPr lang="zh-CN" altLang="en-US" dirty="0"/>
              <a:t>为代表）诞生，从低级语言编程转向高级语言编程。</a:t>
            </a:r>
          </a:p>
          <a:p>
            <a:pPr lvl="2"/>
            <a:r>
              <a:rPr lang="zh-CN" altLang="en-US" dirty="0"/>
              <a:t>高级语言的出现使得程序设计的难度降低，导致了计算机应用在五六十年代的发展进入新的阶段。</a:t>
            </a:r>
          </a:p>
          <a:p>
            <a:pPr lvl="2"/>
            <a:r>
              <a:rPr lang="en-US" altLang="zh-CN" dirty="0"/>
              <a:t>60</a:t>
            </a:r>
            <a:r>
              <a:rPr lang="zh-CN" altLang="en-US" dirty="0"/>
              <a:t>年代，以大规模程序频频出错</a:t>
            </a:r>
            <a:r>
              <a:rPr lang="en-US" altLang="zh-CN" dirty="0"/>
              <a:t>(</a:t>
            </a:r>
            <a:r>
              <a:rPr lang="zh-CN" altLang="en-US" dirty="0"/>
              <a:t>例如</a:t>
            </a:r>
            <a:r>
              <a:rPr lang="en-US" altLang="zh-CN" dirty="0"/>
              <a:t>1962</a:t>
            </a:r>
            <a:r>
              <a:rPr lang="zh-CN" altLang="en-US" dirty="0"/>
              <a:t>年，因软件出错导致美国金星探测器水手</a:t>
            </a:r>
            <a:r>
              <a:rPr lang="en-US" altLang="zh-CN" dirty="0"/>
              <a:t>Ⅱ</a:t>
            </a:r>
            <a:r>
              <a:rPr lang="zh-CN" altLang="en-US" dirty="0"/>
              <a:t>号卫星发射失败</a:t>
            </a:r>
            <a:r>
              <a:rPr lang="en-US" altLang="zh-CN" dirty="0"/>
              <a:t>)</a:t>
            </a:r>
            <a:r>
              <a:rPr lang="zh-CN" altLang="en-US" dirty="0"/>
              <a:t>为特征的“软件危机”发生，引起关于“</a:t>
            </a:r>
            <a:r>
              <a:rPr lang="en-US" altLang="zh-CN" dirty="0" err="1"/>
              <a:t>Goto</a:t>
            </a:r>
            <a:r>
              <a:rPr lang="zh-CN" altLang="en-US" dirty="0"/>
              <a:t>语句”的辩论。</a:t>
            </a:r>
          </a:p>
        </p:txBody>
      </p:sp>
      <p:sp>
        <p:nvSpPr>
          <p:cNvPr id="14" name="矩形 13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■</a:t>
            </a:r>
          </a:p>
        </p:txBody>
      </p:sp>
      <p:sp>
        <p:nvSpPr>
          <p:cNvPr id="15" name="矩形 14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16" name="矩形 15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8" name="矩形 17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计算机的组成</a:t>
            </a:r>
          </a:p>
        </p:txBody>
      </p:sp>
      <p:sp>
        <p:nvSpPr>
          <p:cNvPr id="19" name="矩形 18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计算机程序设计语言</a:t>
            </a:r>
          </a:p>
        </p:txBody>
      </p:sp>
      <p:sp>
        <p:nvSpPr>
          <p:cNvPr id="20" name="矩形 19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程序设计方法学</a:t>
            </a:r>
          </a:p>
        </p:txBody>
      </p:sp>
      <p:sp>
        <p:nvSpPr>
          <p:cNvPr id="21" name="矩形 20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语言简介</a:t>
            </a:r>
          </a:p>
        </p:txBody>
      </p:sp>
    </p:spTree>
    <p:extLst>
      <p:ext uri="{BB962C8B-B14F-4D97-AF65-F5344CB8AC3E}">
        <p14:creationId xmlns:p14="http://schemas.microsoft.com/office/powerpoint/2010/main" val="270807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46"/>
    </mc:Choice>
    <mc:Fallback xmlns="">
      <p:transition spd="slow" advTm="19846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程序设计方法学的发展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结构程序设计（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Structured Programming</a:t>
            </a:r>
            <a:r>
              <a:rPr lang="zh-CN" altLang="en-US" dirty="0"/>
              <a:t>）阶段</a:t>
            </a:r>
            <a:endParaRPr lang="en-US" altLang="zh-CN" dirty="0"/>
          </a:p>
          <a:p>
            <a:pPr lvl="1"/>
            <a:r>
              <a:rPr lang="zh-CN" altLang="en-US" dirty="0"/>
              <a:t>以</a:t>
            </a:r>
            <a:r>
              <a:rPr lang="en-US" altLang="zh-CN" dirty="0"/>
              <a:t>Pascal </a:t>
            </a:r>
            <a:r>
              <a:rPr lang="zh-CN" altLang="en-US" dirty="0"/>
              <a:t>语言和</a:t>
            </a:r>
            <a:r>
              <a:rPr lang="en-US" altLang="zh-CN" dirty="0"/>
              <a:t>C</a:t>
            </a:r>
            <a:r>
              <a:rPr lang="zh-CN" altLang="en-US" dirty="0"/>
              <a:t>语言为代表</a:t>
            </a:r>
            <a:endParaRPr lang="en-US" altLang="zh-CN" dirty="0"/>
          </a:p>
          <a:p>
            <a:pPr lvl="2"/>
            <a:r>
              <a:rPr lang="zh-CN" altLang="en-US" dirty="0"/>
              <a:t>强调数据类型、程序结构</a:t>
            </a:r>
            <a:endParaRPr lang="en-US" altLang="zh-CN" dirty="0"/>
          </a:p>
          <a:p>
            <a:pPr lvl="2"/>
            <a:r>
              <a:rPr lang="zh-CN" altLang="en-US" dirty="0"/>
              <a:t>注重可靠性、可维护性</a:t>
            </a:r>
            <a:endParaRPr lang="en-US" altLang="zh-CN" dirty="0"/>
          </a:p>
          <a:p>
            <a:pPr lvl="1"/>
            <a:r>
              <a:rPr lang="zh-CN" altLang="en-US" dirty="0"/>
              <a:t>主要特点</a:t>
            </a:r>
            <a:endParaRPr lang="en-US" altLang="zh-CN" dirty="0"/>
          </a:p>
          <a:p>
            <a:pPr lvl="2"/>
            <a:r>
              <a:rPr lang="zh-CN" altLang="en-US" dirty="0"/>
              <a:t>采用自顶向下、逐步求精的设计方法 </a:t>
            </a:r>
            <a:endParaRPr lang="en-US" altLang="zh-CN" dirty="0"/>
          </a:p>
          <a:p>
            <a:pPr lvl="2"/>
            <a:r>
              <a:rPr lang="zh-CN" altLang="en-US" sz="2200" dirty="0"/>
              <a:t>程序运行的动态结构与程序书写的静态结构相对一致 </a:t>
            </a:r>
            <a:endParaRPr lang="en-US" altLang="zh-CN" sz="2200" dirty="0"/>
          </a:p>
          <a:p>
            <a:pPr lvl="2"/>
            <a:r>
              <a:rPr lang="zh-CN" altLang="en-US" sz="2200" dirty="0"/>
              <a:t>严格区分数据类型 </a:t>
            </a:r>
            <a:endParaRPr lang="en-US" altLang="zh-CN" sz="2200" dirty="0"/>
          </a:p>
          <a:p>
            <a:pPr lvl="1"/>
            <a:r>
              <a:rPr lang="zh-CN" altLang="en-US" dirty="0"/>
              <a:t>缺点</a:t>
            </a:r>
            <a:endParaRPr lang="en-US" altLang="zh-CN" dirty="0"/>
          </a:p>
          <a:p>
            <a:pPr lvl="2"/>
            <a:r>
              <a:rPr lang="zh-CN" altLang="en-US" dirty="0"/>
              <a:t>程序的可重用性差</a:t>
            </a:r>
          </a:p>
        </p:txBody>
      </p:sp>
      <p:sp>
        <p:nvSpPr>
          <p:cNvPr id="6" name="矩形 5">
            <a:hlinkClick r:id="rId3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■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计算机的组成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计算机程序设计语言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程序设计方法学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语言简介</a:t>
            </a:r>
          </a:p>
        </p:txBody>
      </p:sp>
    </p:spTree>
    <p:extLst>
      <p:ext uri="{BB962C8B-B14F-4D97-AF65-F5344CB8AC3E}">
        <p14:creationId xmlns:p14="http://schemas.microsoft.com/office/powerpoint/2010/main" val="208068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32"/>
    </mc:Choice>
    <mc:Fallback xmlns="">
      <p:transition spd="slow" advTm="16732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面向对象程序设计阶段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28813"/>
            <a:ext cx="8363272" cy="4500562"/>
          </a:xfrm>
        </p:spPr>
        <p:txBody>
          <a:bodyPr/>
          <a:lstStyle/>
          <a:p>
            <a:r>
              <a:rPr lang="en-US" altLang="zh-CN" dirty="0"/>
              <a:t>80</a:t>
            </a:r>
            <a:r>
              <a:rPr lang="zh-CN" altLang="en-US" dirty="0"/>
              <a:t>年代，面向对象程序设计逐渐从理论转向实践，程序设计理论步入成熟期。</a:t>
            </a:r>
            <a:endParaRPr lang="en-US" altLang="zh-CN" dirty="0"/>
          </a:p>
          <a:p>
            <a:pPr lvl="1"/>
            <a:r>
              <a:rPr lang="en-US" altLang="zh-CN" dirty="0" err="1"/>
              <a:t>A.Kay</a:t>
            </a:r>
            <a:r>
              <a:rPr lang="en-US" altLang="zh-CN" dirty="0"/>
              <a:t> </a:t>
            </a:r>
            <a:r>
              <a:rPr lang="zh-CN" altLang="en-US" dirty="0"/>
              <a:t>研制了</a:t>
            </a:r>
            <a:r>
              <a:rPr lang="en-US" altLang="zh-CN" dirty="0"/>
              <a:t>Smalltalk </a:t>
            </a:r>
            <a:r>
              <a:rPr lang="zh-CN" altLang="en-US" dirty="0"/>
              <a:t>语言</a:t>
            </a:r>
            <a:endParaRPr lang="en-US" altLang="zh-CN" dirty="0"/>
          </a:p>
          <a:p>
            <a:pPr lvl="1"/>
            <a:r>
              <a:rPr lang="en-US" altLang="zh-CN" dirty="0" err="1"/>
              <a:t>B.Stroustrup</a:t>
            </a:r>
            <a:r>
              <a:rPr lang="en-US" altLang="zh-CN" dirty="0"/>
              <a:t> </a:t>
            </a:r>
            <a:r>
              <a:rPr lang="zh-CN" altLang="en-US" dirty="0"/>
              <a:t>开发了</a:t>
            </a:r>
            <a:r>
              <a:rPr lang="en-US" altLang="zh-CN" dirty="0"/>
              <a:t>C++ </a:t>
            </a:r>
            <a:r>
              <a:rPr lang="zh-CN" altLang="en-US" dirty="0"/>
              <a:t>语言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OOP</a:t>
            </a:r>
            <a:r>
              <a:rPr lang="zh-CN" altLang="en-US" dirty="0"/>
              <a:t>方法在</a:t>
            </a:r>
            <a:r>
              <a:rPr lang="en-US" altLang="zh-CN" dirty="0"/>
              <a:t>90</a:t>
            </a:r>
            <a:r>
              <a:rPr lang="zh-CN" altLang="en-US" dirty="0"/>
              <a:t>年代盛行</a:t>
            </a:r>
            <a:endParaRPr lang="en-US" altLang="zh-CN" dirty="0"/>
          </a:p>
          <a:p>
            <a:pPr lvl="1"/>
            <a:r>
              <a:rPr lang="en-US" altLang="zh-CN" dirty="0"/>
              <a:t>OOP</a:t>
            </a:r>
            <a:r>
              <a:rPr lang="zh-CN" altLang="en-US" dirty="0"/>
              <a:t>方法从思想上与</a:t>
            </a:r>
            <a:r>
              <a:rPr lang="en-US" altLang="zh-CN" dirty="0"/>
              <a:t>SP</a:t>
            </a:r>
            <a:r>
              <a:rPr lang="zh-CN" altLang="en-US" dirty="0"/>
              <a:t>方法相比是抓住了软件开发的本质和规律，计算机所要解决的问题越来越重要，越来越复杂。</a:t>
            </a:r>
            <a:endParaRPr lang="en-US" altLang="zh-CN" dirty="0"/>
          </a:p>
          <a:p>
            <a:pPr lvl="1"/>
            <a:r>
              <a:rPr lang="en-US" altLang="zh-CN" dirty="0"/>
              <a:t>OPP</a:t>
            </a:r>
            <a:r>
              <a:rPr lang="zh-CN" altLang="en-US" dirty="0"/>
              <a:t>技术之所以能适应今天软件产业的需要，是因为它比较好地解决了软件模块化、信息隐蔽和抽象的目标。</a:t>
            </a:r>
          </a:p>
        </p:txBody>
      </p:sp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■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计算机的组成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计算机程序设计语言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程序设计方法学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语言简介</a:t>
            </a:r>
          </a:p>
        </p:txBody>
      </p:sp>
    </p:spTree>
    <p:extLst>
      <p:ext uri="{BB962C8B-B14F-4D97-AF65-F5344CB8AC3E}">
        <p14:creationId xmlns:p14="http://schemas.microsoft.com/office/powerpoint/2010/main" val="191384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89"/>
    </mc:Choice>
    <mc:Fallback xmlns="">
      <p:transition spd="slow" advTm="32589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面向对象程序设计阶段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常用的面向对象语言</a:t>
            </a:r>
            <a:endParaRPr lang="en-US" altLang="zh-CN" dirty="0"/>
          </a:p>
          <a:p>
            <a:pPr lvl="1"/>
            <a:r>
              <a:rPr lang="en-US" altLang="zh-CN" dirty="0"/>
              <a:t>C++</a:t>
            </a:r>
          </a:p>
          <a:p>
            <a:pPr lvl="1"/>
            <a:r>
              <a:rPr lang="en-US" altLang="zh-CN" dirty="0"/>
              <a:t>Visual C++</a:t>
            </a:r>
          </a:p>
          <a:p>
            <a:pPr lvl="2"/>
            <a:r>
              <a:rPr lang="zh-CN" altLang="en-US" dirty="0"/>
              <a:t>基于</a:t>
            </a:r>
            <a:r>
              <a:rPr lang="en-US" altLang="zh-CN" dirty="0"/>
              <a:t>Windows</a:t>
            </a:r>
            <a:r>
              <a:rPr lang="zh-CN" altLang="en-US" dirty="0"/>
              <a:t>窗体规范的</a:t>
            </a:r>
            <a:r>
              <a:rPr lang="en-US" altLang="zh-CN" dirty="0"/>
              <a:t>C++</a:t>
            </a:r>
            <a:r>
              <a:rPr lang="zh-CN" altLang="en-US" dirty="0"/>
              <a:t>的具体实现版本</a:t>
            </a:r>
            <a:endParaRPr lang="en-US" altLang="zh-CN" dirty="0"/>
          </a:p>
          <a:p>
            <a:pPr lvl="1"/>
            <a:r>
              <a:rPr lang="en-US" altLang="zh-CN" dirty="0"/>
              <a:t>Smalltalk</a:t>
            </a:r>
          </a:p>
          <a:p>
            <a:pPr lvl="1"/>
            <a:r>
              <a:rPr lang="en-US" altLang="zh-CN" dirty="0"/>
              <a:t>Simula67</a:t>
            </a:r>
          </a:p>
          <a:p>
            <a:pPr lvl="1"/>
            <a:r>
              <a:rPr lang="en-US" altLang="zh-CN" dirty="0"/>
              <a:t>LISP</a:t>
            </a:r>
            <a:r>
              <a:rPr lang="zh-CN" altLang="en-US" dirty="0"/>
              <a:t>家族语言</a:t>
            </a:r>
            <a:endParaRPr lang="en-US" altLang="zh-CN" dirty="0"/>
          </a:p>
          <a:p>
            <a:pPr lvl="1"/>
            <a:r>
              <a:rPr lang="en-US" altLang="zh-CN" dirty="0"/>
              <a:t>Java</a:t>
            </a:r>
          </a:p>
          <a:p>
            <a:pPr lvl="1"/>
            <a:r>
              <a:rPr lang="en-US" altLang="zh-CN" dirty="0"/>
              <a:t>C#</a:t>
            </a:r>
            <a:endParaRPr lang="zh-CN" altLang="en-US" dirty="0"/>
          </a:p>
        </p:txBody>
      </p:sp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■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计算机的组成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计算机程序设计语言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程序设计方法学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语言简介</a:t>
            </a:r>
          </a:p>
        </p:txBody>
      </p:sp>
    </p:spTree>
    <p:extLst>
      <p:ext uri="{BB962C8B-B14F-4D97-AF65-F5344CB8AC3E}">
        <p14:creationId xmlns:p14="http://schemas.microsoft.com/office/powerpoint/2010/main" val="16121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06"/>
    </mc:Choice>
    <mc:Fallback xmlns="">
      <p:transition spd="slow" advTm="12106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1000125"/>
            <a:ext cx="8229600" cy="714375"/>
          </a:xfrm>
        </p:spPr>
        <p:txBody>
          <a:bodyPr/>
          <a:lstStyle/>
          <a:p>
            <a:r>
              <a:rPr lang="zh-CN" altLang="en-US" dirty="0"/>
              <a:t>教学用书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57200" y="1736750"/>
            <a:ext cx="8229600" cy="4500562"/>
          </a:xfrm>
        </p:spPr>
        <p:txBody>
          <a:bodyPr/>
          <a:lstStyle/>
          <a:p>
            <a:r>
              <a:rPr lang="zh-CN" altLang="en-US" dirty="0"/>
              <a:t>教材</a:t>
            </a:r>
            <a:endParaRPr lang="en-US" altLang="zh-CN" dirty="0"/>
          </a:p>
          <a:p>
            <a:pPr lvl="1"/>
            <a:r>
              <a:rPr lang="zh-CN" altLang="en-US" dirty="0"/>
              <a:t>《</a:t>
            </a:r>
            <a:r>
              <a:rPr lang="en-US" altLang="zh-CN" dirty="0"/>
              <a:t>C++</a:t>
            </a:r>
            <a:r>
              <a:rPr lang="zh-CN" altLang="en-US" dirty="0"/>
              <a:t>程序设计》，刘璟编著，高等教育出版社</a:t>
            </a:r>
            <a:endParaRPr lang="en-US" altLang="zh-CN" dirty="0"/>
          </a:p>
          <a:p>
            <a:pPr lvl="1"/>
            <a:r>
              <a:rPr lang="en-US" altLang="zh-CN" dirty="0"/>
              <a:t>《</a:t>
            </a:r>
            <a:r>
              <a:rPr lang="zh-CN" altLang="en-US" dirty="0"/>
              <a:t>高级语言</a:t>
            </a:r>
            <a:r>
              <a:rPr lang="en-US" altLang="zh-CN" dirty="0"/>
              <a:t>C++</a:t>
            </a:r>
            <a:r>
              <a:rPr lang="zh-CN" altLang="en-US" dirty="0"/>
              <a:t>程序设计实验指导</a:t>
            </a:r>
            <a:r>
              <a:rPr lang="en-US" altLang="zh-CN" dirty="0"/>
              <a:t>》</a:t>
            </a:r>
            <a:r>
              <a:rPr lang="zh-CN" altLang="en-US" dirty="0"/>
              <a:t>，周玉龙、刘璟编著，高等教育出版社</a:t>
            </a:r>
            <a:endParaRPr lang="en-US" altLang="zh-CN" dirty="0"/>
          </a:p>
        </p:txBody>
      </p:sp>
      <p:pic>
        <p:nvPicPr>
          <p:cNvPr id="11" name="图片 10" descr="51Y3GtgGn-L__AA500_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57752" y="3573016"/>
            <a:ext cx="2786082" cy="278608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573016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4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0"/>
    </mc:Choice>
    <mc:Fallback xmlns="">
      <p:transition spd="slow" advTm="713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面向对象程序设计阶段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面向对象程序设计方法的特点</a:t>
            </a:r>
            <a:endParaRPr lang="en-US" altLang="zh-CN" dirty="0"/>
          </a:p>
          <a:p>
            <a:pPr lvl="2"/>
            <a:r>
              <a:rPr lang="zh-CN" altLang="en-US" dirty="0"/>
              <a:t>将数据以及对这些数据进行操作的方法放在一起，形成一个相互依存、不可分离的整体</a:t>
            </a:r>
            <a:r>
              <a:rPr lang="en-US" altLang="zh-CN" dirty="0"/>
              <a:t>——</a:t>
            </a:r>
            <a:r>
              <a:rPr lang="zh-CN" altLang="en-US" dirty="0"/>
              <a:t>对象。</a:t>
            </a:r>
            <a:endParaRPr lang="en-US" altLang="zh-CN" dirty="0"/>
          </a:p>
          <a:p>
            <a:pPr lvl="2"/>
            <a:r>
              <a:rPr lang="zh-CN" altLang="en-US" dirty="0"/>
              <a:t>通过对事物的抽象找出同一类对象的共同属性(静态特征)和行为(动态特征)，从而形成类。类是面向对象程序设计方法中的程序主体，类中的大多数数据只能用本类的方法进行处理，以保障程序模块的独立性以及数据的安全性。类通过一个简单的公共对外接口与外界发生联系，对象与对象之间通过消息进行通讯。</a:t>
            </a:r>
            <a:endParaRPr lang="en-US" altLang="zh-CN" dirty="0"/>
          </a:p>
          <a:p>
            <a:pPr lvl="2"/>
            <a:r>
              <a:rPr lang="zh-CN" altLang="en-US" dirty="0"/>
              <a:t>面向对象程序设计的三大特征是：封装性、继承性、多态性。</a:t>
            </a:r>
          </a:p>
        </p:txBody>
      </p:sp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■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计算机的组成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计算机程序设计语言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程序设计方法学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语言简介</a:t>
            </a:r>
          </a:p>
        </p:txBody>
      </p:sp>
    </p:spTree>
    <p:extLst>
      <p:ext uri="{BB962C8B-B14F-4D97-AF65-F5344CB8AC3E}">
        <p14:creationId xmlns:p14="http://schemas.microsoft.com/office/powerpoint/2010/main" val="185081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59"/>
    </mc:Choice>
    <mc:Fallback xmlns="">
      <p:transition spd="slow" advTm="12459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面向对象程序设计阶段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对面向对象程序设计方法的支持</a:t>
            </a:r>
            <a:endParaRPr lang="en-US" altLang="zh-CN" dirty="0"/>
          </a:p>
          <a:p>
            <a:pPr lvl="1"/>
            <a:r>
              <a:rPr lang="zh-CN" altLang="en-US" dirty="0"/>
              <a:t>支持数据封装</a:t>
            </a:r>
            <a:endParaRPr lang="en-US" altLang="zh-CN" dirty="0"/>
          </a:p>
          <a:p>
            <a:pPr lvl="2"/>
            <a:r>
              <a:rPr lang="en-US" altLang="zh-CN" dirty="0"/>
              <a:t>C++</a:t>
            </a:r>
            <a:r>
              <a:rPr lang="zh-CN" altLang="en-US" dirty="0"/>
              <a:t>语言中的类(</a:t>
            </a:r>
            <a:r>
              <a:rPr lang="en-US" altLang="zh-CN" dirty="0"/>
              <a:t>class)</a:t>
            </a:r>
            <a:r>
              <a:rPr lang="zh-CN" altLang="en-US" dirty="0"/>
              <a:t>是支持数据封装的工具。通过类(</a:t>
            </a:r>
            <a:r>
              <a:rPr lang="en-US" altLang="zh-CN" dirty="0"/>
              <a:t>class)</a:t>
            </a:r>
            <a:r>
              <a:rPr lang="zh-CN" altLang="en-US" dirty="0"/>
              <a:t>类型对所要处理的问题进行抽象描述，从而将逻辑上相关的数据与函数进行封装。</a:t>
            </a:r>
            <a:endParaRPr lang="en-US" altLang="zh-CN" dirty="0"/>
          </a:p>
          <a:p>
            <a:pPr lvl="1"/>
            <a:r>
              <a:rPr lang="zh-CN" altLang="en-US" dirty="0"/>
              <a:t>支持继承性</a:t>
            </a:r>
            <a:endParaRPr lang="en-US" altLang="zh-CN" dirty="0"/>
          </a:p>
          <a:p>
            <a:pPr lvl="2"/>
            <a:r>
              <a:rPr lang="en-US" altLang="zh-CN" dirty="0"/>
              <a:t>C++</a:t>
            </a:r>
            <a:r>
              <a:rPr lang="zh-CN" altLang="en-US" dirty="0"/>
              <a:t>语言允许单继承和多继承。类之间可形成多层次的派生以及继承关系。</a:t>
            </a:r>
            <a:endParaRPr lang="en-US" altLang="zh-CN" dirty="0"/>
          </a:p>
          <a:p>
            <a:pPr lvl="1"/>
            <a:r>
              <a:rPr lang="zh-CN" altLang="en-US" dirty="0"/>
              <a:t>支持多态性</a:t>
            </a:r>
          </a:p>
          <a:p>
            <a:pPr lvl="2"/>
            <a:r>
              <a:rPr lang="zh-CN" altLang="en-US" dirty="0"/>
              <a:t>允许对函数和运算符进行重载。通过在基类及其派生类间对虚函数进行使用体现出另一种多态性。</a:t>
            </a:r>
          </a:p>
        </p:txBody>
      </p:sp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■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计算机的组成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计算机程序设计语言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程序设计方法学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语言简介</a:t>
            </a:r>
          </a:p>
        </p:txBody>
      </p:sp>
    </p:spTree>
    <p:extLst>
      <p:ext uri="{BB962C8B-B14F-4D97-AF65-F5344CB8AC3E}">
        <p14:creationId xmlns:p14="http://schemas.microsoft.com/office/powerpoint/2010/main" val="171994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70"/>
    </mc:Choice>
    <mc:Fallback xmlns="">
      <p:transition spd="slow" advTm="1057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程序设计的范型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命令型程序设计</a:t>
            </a:r>
            <a:endParaRPr lang="en-US" altLang="zh-CN" dirty="0"/>
          </a:p>
          <a:p>
            <a:pPr lvl="1"/>
            <a:r>
              <a:rPr lang="zh-CN" altLang="en-US" dirty="0"/>
              <a:t>过程型程序设计，指令序列</a:t>
            </a:r>
            <a:endParaRPr lang="en-US" altLang="zh-CN" dirty="0"/>
          </a:p>
          <a:p>
            <a:r>
              <a:rPr lang="en-US" altLang="zh-CN" dirty="0"/>
              <a:t>OOP</a:t>
            </a:r>
            <a:r>
              <a:rPr lang="zh-CN" altLang="en-US" dirty="0"/>
              <a:t>程序设计</a:t>
            </a:r>
            <a:endParaRPr lang="en-US" altLang="zh-CN" dirty="0"/>
          </a:p>
          <a:p>
            <a:pPr lvl="1"/>
            <a:r>
              <a:rPr lang="zh-CN" altLang="en-US" dirty="0"/>
              <a:t>组合成类或对象</a:t>
            </a:r>
            <a:endParaRPr lang="en-US" altLang="zh-CN" dirty="0"/>
          </a:p>
          <a:p>
            <a:r>
              <a:rPr lang="zh-CN" altLang="en-US" dirty="0"/>
              <a:t>函数性程序设计</a:t>
            </a:r>
            <a:endParaRPr lang="en-US" altLang="zh-CN" dirty="0"/>
          </a:p>
          <a:p>
            <a:pPr lvl="1"/>
            <a:r>
              <a:rPr lang="zh-CN" altLang="en-US" dirty="0"/>
              <a:t>“黑盒子”方式</a:t>
            </a:r>
            <a:endParaRPr lang="en-US" altLang="zh-CN" dirty="0"/>
          </a:p>
          <a:p>
            <a:r>
              <a:rPr lang="zh-CN" altLang="en-US" dirty="0"/>
              <a:t>逻辑性程序设计</a:t>
            </a:r>
            <a:endParaRPr lang="en-US" altLang="zh-CN" dirty="0"/>
          </a:p>
          <a:p>
            <a:pPr lvl="1"/>
            <a:r>
              <a:rPr lang="zh-CN" altLang="en-US" dirty="0"/>
              <a:t>申述型程序设计</a:t>
            </a:r>
          </a:p>
          <a:p>
            <a:endParaRPr lang="zh-CN" altLang="en-US" dirty="0"/>
          </a:p>
        </p:txBody>
      </p:sp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■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计算机的组成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计算机程序设计语言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程序设计方法学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语言简介</a:t>
            </a:r>
          </a:p>
        </p:txBody>
      </p:sp>
    </p:spTree>
    <p:extLst>
      <p:ext uri="{BB962C8B-B14F-4D97-AF65-F5344CB8AC3E}">
        <p14:creationId xmlns:p14="http://schemas.microsoft.com/office/powerpoint/2010/main" val="65130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35"/>
    </mc:Choice>
    <mc:Fallback xmlns="">
      <p:transition spd="slow" advTm="11335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语言的优势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为什么选择</a:t>
            </a:r>
            <a:r>
              <a:rPr lang="en-US" altLang="zh-CN" dirty="0"/>
              <a:t>C++</a:t>
            </a:r>
            <a:r>
              <a:rPr lang="zh-CN" altLang="en-US" dirty="0"/>
              <a:t>语言</a:t>
            </a:r>
            <a:endParaRPr lang="en-US" altLang="zh-CN" dirty="0"/>
          </a:p>
          <a:p>
            <a:pPr lvl="1"/>
            <a:r>
              <a:rPr lang="zh-CN" altLang="en-US" dirty="0"/>
              <a:t>面向对象程序设计正在逐渐成为主流设计技术</a:t>
            </a:r>
            <a:endParaRPr lang="en-US" altLang="zh-CN" dirty="0"/>
          </a:p>
          <a:p>
            <a:pPr lvl="1"/>
            <a:r>
              <a:rPr lang="en-US" altLang="zh-CN" dirty="0"/>
              <a:t>OOP </a:t>
            </a:r>
            <a:r>
              <a:rPr lang="zh-CN" altLang="en-US" dirty="0"/>
              <a:t>技术并不取代</a:t>
            </a:r>
            <a:r>
              <a:rPr lang="en-US" altLang="zh-CN" dirty="0"/>
              <a:t>SP </a:t>
            </a:r>
            <a:r>
              <a:rPr lang="zh-CN" altLang="en-US" dirty="0"/>
              <a:t>和一般的程序设计的技能技巧</a:t>
            </a:r>
            <a:endParaRPr lang="en-US" altLang="zh-CN" dirty="0"/>
          </a:p>
          <a:p>
            <a:pPr lvl="1"/>
            <a:r>
              <a:rPr lang="zh-CN" altLang="en-US" dirty="0"/>
              <a:t>由于各大公司的竞相开发，</a:t>
            </a:r>
            <a:r>
              <a:rPr lang="en-US" altLang="zh-CN" dirty="0"/>
              <a:t>C++</a:t>
            </a:r>
            <a:r>
              <a:rPr lang="zh-CN" altLang="en-US" dirty="0"/>
              <a:t>语言在各种不同机型上都有优秀的编译系统和相关的环境与工具</a:t>
            </a:r>
            <a:endParaRPr lang="en-US" altLang="zh-CN" dirty="0"/>
          </a:p>
          <a:p>
            <a:pPr lvl="1"/>
            <a:r>
              <a:rPr lang="en-US" altLang="zh-CN" dirty="0"/>
              <a:t>C++</a:t>
            </a:r>
            <a:r>
              <a:rPr lang="zh-CN" altLang="en-US" dirty="0"/>
              <a:t>语言最可能取代</a:t>
            </a:r>
            <a:r>
              <a:rPr lang="en-US" altLang="zh-CN" dirty="0"/>
              <a:t>C </a:t>
            </a:r>
            <a:r>
              <a:rPr lang="zh-CN" altLang="en-US" dirty="0"/>
              <a:t>而成为主流的软件开发语言之一</a:t>
            </a:r>
            <a:endParaRPr lang="en-US" altLang="zh-CN" dirty="0"/>
          </a:p>
          <a:p>
            <a:pPr lvl="1"/>
            <a:r>
              <a:rPr lang="en-US" altLang="zh-CN" dirty="0"/>
              <a:t>C++</a:t>
            </a:r>
            <a:r>
              <a:rPr lang="zh-CN" altLang="en-US" dirty="0"/>
              <a:t>语言已成为计算机专业主要的教学语言 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r>
              <a:rPr lang="zh-CN" altLang="en-US" b="1" dirty="0">
                <a:solidFill>
                  <a:srgbClr val="7030A0"/>
                </a:solidFill>
              </a:rPr>
              <a:t>课后阅读： </a:t>
            </a:r>
            <a:r>
              <a:rPr lang="en-US" altLang="zh-CN" b="1" dirty="0">
                <a:solidFill>
                  <a:srgbClr val="7030A0"/>
                </a:solidFill>
              </a:rPr>
              <a:t>Science:</a:t>
            </a:r>
            <a:r>
              <a:rPr lang="zh-CN" altLang="en-US" b="1" dirty="0">
                <a:solidFill>
                  <a:srgbClr val="7030A0"/>
                </a:solidFill>
              </a:rPr>
              <a:t>改改</a:t>
            </a:r>
            <a:r>
              <a:rPr lang="en-US" altLang="zh-CN" b="1" dirty="0">
                <a:solidFill>
                  <a:srgbClr val="7030A0"/>
                </a:solidFill>
              </a:rPr>
              <a:t>python</a:t>
            </a:r>
            <a:r>
              <a:rPr lang="zh-CN" altLang="en-US" b="1" dirty="0">
                <a:solidFill>
                  <a:srgbClr val="7030A0"/>
                </a:solidFill>
              </a:rPr>
              <a:t>代码，速度提高</a:t>
            </a:r>
            <a:r>
              <a:rPr lang="en-US" altLang="zh-CN" b="1" dirty="0">
                <a:solidFill>
                  <a:srgbClr val="7030A0"/>
                </a:solidFill>
              </a:rPr>
              <a:t>6</a:t>
            </a:r>
            <a:r>
              <a:rPr lang="zh-CN" altLang="en-US" b="1" dirty="0">
                <a:solidFill>
                  <a:srgbClr val="7030A0"/>
                </a:solidFill>
              </a:rPr>
              <a:t>万倍</a:t>
            </a:r>
            <a:endParaRPr lang="en-US" altLang="zh-CN" b="1" dirty="0">
              <a:solidFill>
                <a:srgbClr val="7030A0"/>
              </a:solidFill>
            </a:endParaRPr>
          </a:p>
        </p:txBody>
      </p:sp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■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计算机的组成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计算机程序设计语言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程序设计方法学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语言简介</a:t>
            </a:r>
          </a:p>
        </p:txBody>
      </p:sp>
    </p:spTree>
    <p:extLst>
      <p:ext uri="{BB962C8B-B14F-4D97-AF65-F5344CB8AC3E}">
        <p14:creationId xmlns:p14="http://schemas.microsoft.com/office/powerpoint/2010/main" val="226807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92"/>
    </mc:Choice>
    <mc:Fallback xmlns="">
      <p:transition spd="slow" advTm="36692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语言简史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C++</a:t>
            </a:r>
            <a:r>
              <a:rPr lang="zh-CN" altLang="en-US" dirty="0"/>
              <a:t>语言的作者是美国</a:t>
            </a:r>
            <a:r>
              <a:rPr lang="en-US" altLang="zh-CN" dirty="0"/>
              <a:t>AT&amp;T</a:t>
            </a:r>
            <a:r>
              <a:rPr lang="zh-CN" altLang="en-US" dirty="0"/>
              <a:t>公司</a:t>
            </a:r>
            <a:r>
              <a:rPr lang="en-US" altLang="zh-CN" dirty="0"/>
              <a:t>Bell</a:t>
            </a:r>
            <a:r>
              <a:rPr lang="zh-CN" altLang="en-US" dirty="0"/>
              <a:t>实验室的</a:t>
            </a:r>
            <a:r>
              <a:rPr lang="en-US" altLang="zh-CN" dirty="0" err="1"/>
              <a:t>Bjarne</a:t>
            </a:r>
            <a:r>
              <a:rPr lang="en-US" altLang="zh-CN" dirty="0"/>
              <a:t> </a:t>
            </a:r>
            <a:r>
              <a:rPr lang="en-US" altLang="zh-CN" dirty="0" err="1"/>
              <a:t>Stroustrup</a:t>
            </a:r>
            <a:r>
              <a:rPr lang="en-US" altLang="zh-CN" dirty="0"/>
              <a:t> </a:t>
            </a:r>
          </a:p>
          <a:p>
            <a:pPr lvl="1"/>
            <a:r>
              <a:rPr lang="zh-CN" altLang="en-US" dirty="0"/>
              <a:t>带类的</a:t>
            </a:r>
            <a:r>
              <a:rPr lang="en-US" altLang="zh-CN" dirty="0"/>
              <a:t>C</a:t>
            </a:r>
          </a:p>
          <a:p>
            <a:pPr lvl="1"/>
            <a:r>
              <a:rPr lang="en-US" altLang="zh-CN" dirty="0"/>
              <a:t>C++</a:t>
            </a:r>
            <a:r>
              <a:rPr lang="zh-CN" altLang="en-US" dirty="0"/>
              <a:t>语言的诞生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1985</a:t>
            </a:r>
            <a:r>
              <a:rPr lang="zh-CN" altLang="en-US" dirty="0">
                <a:solidFill>
                  <a:srgbClr val="C00000"/>
                </a:solidFill>
              </a:rPr>
              <a:t>年，</a:t>
            </a:r>
            <a:r>
              <a:rPr lang="en-US" altLang="zh-CN" dirty="0">
                <a:solidFill>
                  <a:srgbClr val="C00000"/>
                </a:solidFill>
              </a:rPr>
              <a:t>C++1.0</a:t>
            </a:r>
            <a:r>
              <a:rPr lang="zh-CN" altLang="en-US" dirty="0">
                <a:solidFill>
                  <a:srgbClr val="C00000"/>
                </a:solidFill>
              </a:rPr>
              <a:t>版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/>
              <a:t>C++</a:t>
            </a:r>
            <a:r>
              <a:rPr lang="zh-CN" altLang="en-US" dirty="0"/>
              <a:t>语言的发展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1989</a:t>
            </a:r>
            <a:r>
              <a:rPr lang="zh-CN" altLang="en-US" dirty="0">
                <a:solidFill>
                  <a:srgbClr val="C00000"/>
                </a:solidFill>
              </a:rPr>
              <a:t>年，</a:t>
            </a:r>
            <a:r>
              <a:rPr lang="en-US" altLang="zh-CN" dirty="0">
                <a:solidFill>
                  <a:srgbClr val="C00000"/>
                </a:solidFill>
              </a:rPr>
              <a:t>C++2.0</a:t>
            </a:r>
            <a:r>
              <a:rPr lang="zh-CN" altLang="en-US" dirty="0">
                <a:solidFill>
                  <a:srgbClr val="C00000"/>
                </a:solidFill>
              </a:rPr>
              <a:t>版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1993</a:t>
            </a:r>
            <a:r>
              <a:rPr lang="zh-CN" altLang="en-US" dirty="0">
                <a:solidFill>
                  <a:srgbClr val="C00000"/>
                </a:solidFill>
              </a:rPr>
              <a:t>年，</a:t>
            </a:r>
            <a:r>
              <a:rPr lang="en-US" altLang="zh-CN" dirty="0">
                <a:solidFill>
                  <a:srgbClr val="C00000"/>
                </a:solidFill>
              </a:rPr>
              <a:t>C++3.0</a:t>
            </a:r>
            <a:r>
              <a:rPr lang="zh-CN" altLang="en-US" dirty="0">
                <a:solidFill>
                  <a:srgbClr val="C00000"/>
                </a:solidFill>
              </a:rPr>
              <a:t>版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1998</a:t>
            </a:r>
            <a:r>
              <a:rPr lang="zh-CN" altLang="en-US" dirty="0">
                <a:solidFill>
                  <a:srgbClr val="C00000"/>
                </a:solidFill>
              </a:rPr>
              <a:t>年，</a:t>
            </a:r>
            <a:r>
              <a:rPr lang="en-US" altLang="zh-CN" dirty="0">
                <a:solidFill>
                  <a:srgbClr val="C00000"/>
                </a:solidFill>
              </a:rPr>
              <a:t>C++</a:t>
            </a:r>
            <a:r>
              <a:rPr lang="zh-CN" altLang="en-US" dirty="0">
                <a:solidFill>
                  <a:srgbClr val="C00000"/>
                </a:solidFill>
              </a:rPr>
              <a:t>标准诞生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2011</a:t>
            </a:r>
            <a:r>
              <a:rPr lang="zh-CN" altLang="en-US" dirty="0">
                <a:solidFill>
                  <a:srgbClr val="C00000"/>
                </a:solidFill>
              </a:rPr>
              <a:t>年，</a:t>
            </a:r>
            <a:r>
              <a:rPr lang="en-US" altLang="zh-CN" dirty="0">
                <a:solidFill>
                  <a:srgbClr val="C00000"/>
                </a:solidFill>
              </a:rPr>
              <a:t>C++11</a:t>
            </a:r>
            <a:r>
              <a:rPr lang="zh-CN" altLang="en-US" dirty="0">
                <a:solidFill>
                  <a:srgbClr val="C00000"/>
                </a:solidFill>
              </a:rPr>
              <a:t>标准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2014</a:t>
            </a:r>
            <a:r>
              <a:rPr lang="zh-CN" altLang="en-US" dirty="0">
                <a:solidFill>
                  <a:srgbClr val="C00000"/>
                </a:solidFill>
              </a:rPr>
              <a:t>年，</a:t>
            </a:r>
            <a:r>
              <a:rPr lang="en-US" altLang="zh-CN" dirty="0">
                <a:solidFill>
                  <a:srgbClr val="C00000"/>
                </a:solidFill>
              </a:rPr>
              <a:t>C++14</a:t>
            </a:r>
            <a:r>
              <a:rPr lang="zh-CN" altLang="en-US" dirty="0">
                <a:solidFill>
                  <a:srgbClr val="C00000"/>
                </a:solidFill>
              </a:rPr>
              <a:t>标准</a:t>
            </a:r>
            <a:endParaRPr lang="en-US" altLang="zh-CN" dirty="0">
              <a:solidFill>
                <a:srgbClr val="C00000"/>
              </a:solidFill>
            </a:endParaRPr>
          </a:p>
          <a:p>
            <a:pPr lvl="2"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FF"/>
                </a:solidFill>
              </a:rPr>
              <a:t>2017</a:t>
            </a:r>
            <a:r>
              <a:rPr lang="zh-CN" altLang="en-US" dirty="0">
                <a:solidFill>
                  <a:srgbClr val="0000FF"/>
                </a:solidFill>
              </a:rPr>
              <a:t>年，</a:t>
            </a:r>
            <a:r>
              <a:rPr lang="en-US" altLang="zh-CN" dirty="0">
                <a:solidFill>
                  <a:srgbClr val="0000FF"/>
                </a:solidFill>
              </a:rPr>
              <a:t>C++17</a:t>
            </a:r>
            <a:r>
              <a:rPr lang="zh-CN" altLang="en-US" dirty="0">
                <a:solidFill>
                  <a:srgbClr val="0000FF"/>
                </a:solidFill>
              </a:rPr>
              <a:t>标准</a:t>
            </a:r>
            <a:endParaRPr lang="en-US" altLang="zh-CN" b="1" dirty="0">
              <a:solidFill>
                <a:srgbClr val="0000FF"/>
              </a:solidFill>
            </a:endParaRPr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2020</a:t>
            </a:r>
            <a:r>
              <a:rPr lang="zh-CN" altLang="en-US" dirty="0">
                <a:solidFill>
                  <a:srgbClr val="C00000"/>
                </a:solidFill>
              </a:rPr>
              <a:t>年，？标准</a:t>
            </a:r>
          </a:p>
        </p:txBody>
      </p:sp>
      <p:sp>
        <p:nvSpPr>
          <p:cNvPr id="6" name="矩形 5">
            <a:hlinkClick r:id="rId3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■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计算机的组成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计算机程序设计语言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程序设计方法学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语言简介</a:t>
            </a:r>
          </a:p>
        </p:txBody>
      </p:sp>
    </p:spTree>
    <p:extLst>
      <p:ext uri="{BB962C8B-B14F-4D97-AF65-F5344CB8AC3E}">
        <p14:creationId xmlns:p14="http://schemas.microsoft.com/office/powerpoint/2010/main" val="299495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56"/>
    </mc:Choice>
    <mc:Fallback xmlns="">
      <p:transition spd="slow" advTm="23356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语言的特点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28813"/>
            <a:ext cx="8579296" cy="4500562"/>
          </a:xfrm>
        </p:spPr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语言是支持面向对象程序设计的最主要的代表语言之一。</a:t>
            </a:r>
            <a:endParaRPr lang="en-US" altLang="zh-CN" dirty="0"/>
          </a:p>
          <a:p>
            <a:pPr lvl="2"/>
            <a:r>
              <a:rPr lang="zh-CN" altLang="en-US" dirty="0"/>
              <a:t>封装和信息隐藏</a:t>
            </a:r>
            <a:endParaRPr lang="en-US" altLang="zh-CN" dirty="0"/>
          </a:p>
          <a:p>
            <a:pPr lvl="2"/>
            <a:r>
              <a:rPr lang="zh-CN" altLang="en-US" dirty="0"/>
              <a:t>抽象数据类型</a:t>
            </a:r>
            <a:endParaRPr lang="en-US" altLang="zh-CN" dirty="0"/>
          </a:p>
          <a:p>
            <a:pPr lvl="2"/>
            <a:r>
              <a:rPr lang="zh-CN" altLang="en-US" dirty="0"/>
              <a:t>继承和派生</a:t>
            </a:r>
            <a:endParaRPr lang="en-US" altLang="zh-CN" dirty="0"/>
          </a:p>
          <a:p>
            <a:pPr lvl="2"/>
            <a:r>
              <a:rPr lang="zh-CN" altLang="en-US" dirty="0"/>
              <a:t>函数与运算符的重载</a:t>
            </a:r>
            <a:endParaRPr lang="en-US" altLang="zh-CN" dirty="0"/>
          </a:p>
          <a:p>
            <a:pPr lvl="2"/>
            <a:r>
              <a:rPr lang="zh-CN" altLang="en-US" dirty="0"/>
              <a:t>模板</a:t>
            </a:r>
            <a:endParaRPr lang="en-US" altLang="zh-CN" dirty="0"/>
          </a:p>
          <a:p>
            <a:r>
              <a:rPr lang="en-US" altLang="zh-CN" dirty="0"/>
              <a:t>C++</a:t>
            </a:r>
            <a:r>
              <a:rPr lang="zh-CN" altLang="en-US" dirty="0"/>
              <a:t>语言是程序员和软件开发者在实践中的创造，时时处处体现了面向实用，面向软件开发者的思想</a:t>
            </a:r>
            <a:endParaRPr lang="en-US" altLang="zh-CN" dirty="0"/>
          </a:p>
          <a:p>
            <a:r>
              <a:rPr lang="en-US" altLang="zh-CN" dirty="0"/>
              <a:t>C++</a:t>
            </a:r>
            <a:r>
              <a:rPr lang="zh-CN" altLang="en-US" dirty="0"/>
              <a:t>语言是</a:t>
            </a:r>
            <a:r>
              <a:rPr lang="en-US" altLang="zh-CN" dirty="0"/>
              <a:t>C</a:t>
            </a:r>
            <a:r>
              <a:rPr lang="zh-CN" altLang="en-US" dirty="0"/>
              <a:t>语言的超集</a:t>
            </a:r>
            <a:r>
              <a:rPr lang="zh-CN" altLang="en-US" dirty="0">
                <a:latin typeface="+mn-ea"/>
              </a:rPr>
              <a:t> </a:t>
            </a:r>
            <a:endParaRPr lang="zh-CN" altLang="en-US" dirty="0"/>
          </a:p>
        </p:txBody>
      </p:sp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■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计算机的组成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计算机程序设计语言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程序设计方法学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语言简介</a:t>
            </a:r>
          </a:p>
        </p:txBody>
      </p:sp>
    </p:spTree>
    <p:extLst>
      <p:ext uri="{BB962C8B-B14F-4D97-AF65-F5344CB8AC3E}">
        <p14:creationId xmlns:p14="http://schemas.microsoft.com/office/powerpoint/2010/main" val="313116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34"/>
    </mc:Choice>
    <mc:Fallback xmlns="">
      <p:transition spd="slow" advTm="17034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>
            <a:grpSpLocks/>
          </p:cNvGrpSpPr>
          <p:nvPr/>
        </p:nvGrpSpPr>
        <p:grpSpPr bwMode="auto">
          <a:xfrm>
            <a:off x="1662584" y="3421699"/>
            <a:ext cx="5356225" cy="2651310"/>
            <a:chOff x="1643042" y="3209740"/>
            <a:chExt cx="5356246" cy="2651322"/>
          </a:xfrm>
        </p:grpSpPr>
        <p:sp>
          <p:nvSpPr>
            <p:cNvPr id="14" name="五边形 13"/>
            <p:cNvSpPr/>
            <p:nvPr/>
          </p:nvSpPr>
          <p:spPr bwMode="auto">
            <a:xfrm flipH="1">
              <a:off x="2041506" y="3209740"/>
              <a:ext cx="4957782" cy="792166"/>
            </a:xfrm>
            <a:prstGeom prst="homePlate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 dirty="0">
                <a:solidFill>
                  <a:sysClr val="window" lastClr="FFFFFF"/>
                </a:solidFill>
                <a:latin typeface="Arial"/>
                <a:ea typeface="黑体"/>
              </a:endParaRPr>
            </a:p>
          </p:txBody>
        </p:sp>
        <p:sp>
          <p:nvSpPr>
            <p:cNvPr id="16" name="五边形 15"/>
            <p:cNvSpPr/>
            <p:nvPr/>
          </p:nvSpPr>
          <p:spPr bwMode="auto">
            <a:xfrm flipH="1">
              <a:off x="2041506" y="4146556"/>
              <a:ext cx="4957782" cy="793753"/>
            </a:xfrm>
            <a:prstGeom prst="homePlate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 dirty="0">
                <a:solidFill>
                  <a:sysClr val="window" lastClr="FFFFFF"/>
                </a:solidFill>
                <a:latin typeface="Arial"/>
                <a:ea typeface="黑体"/>
              </a:endParaRPr>
            </a:p>
          </p:txBody>
        </p:sp>
        <p:sp>
          <p:nvSpPr>
            <p:cNvPr id="17" name="五边形 16"/>
            <p:cNvSpPr/>
            <p:nvPr/>
          </p:nvSpPr>
          <p:spPr bwMode="auto">
            <a:xfrm flipH="1">
              <a:off x="2041506" y="5065722"/>
              <a:ext cx="4957782" cy="792165"/>
            </a:xfrm>
            <a:prstGeom prst="homePlate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 dirty="0">
                <a:solidFill>
                  <a:sysClr val="window" lastClr="FFFFFF"/>
                </a:solidFill>
                <a:latin typeface="Arial"/>
                <a:ea typeface="黑体"/>
              </a:endParaRPr>
            </a:p>
          </p:txBody>
        </p:sp>
        <p:grpSp>
          <p:nvGrpSpPr>
            <p:cNvPr id="3" name="组合 19"/>
            <p:cNvGrpSpPr>
              <a:grpSpLocks/>
            </p:cNvGrpSpPr>
            <p:nvPr/>
          </p:nvGrpSpPr>
          <p:grpSpPr bwMode="auto">
            <a:xfrm>
              <a:off x="1643042" y="3216082"/>
              <a:ext cx="792165" cy="788992"/>
              <a:chOff x="854055" y="2573140"/>
              <a:chExt cx="792165" cy="788992"/>
            </a:xfrm>
          </p:grpSpPr>
          <p:sp>
            <p:nvSpPr>
              <p:cNvPr id="27" name="椭圆 26"/>
              <p:cNvSpPr>
                <a:spLocks noChangeAspect="1"/>
              </p:cNvSpPr>
              <p:nvPr/>
            </p:nvSpPr>
            <p:spPr bwMode="auto">
              <a:xfrm>
                <a:off x="857230" y="2573140"/>
                <a:ext cx="788990" cy="788992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4116" name="图片 22" descr="NANKAI.png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4055" y="2573140"/>
                <a:ext cx="788987" cy="788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5" name="组合 28"/>
            <p:cNvGrpSpPr>
              <a:grpSpLocks/>
            </p:cNvGrpSpPr>
            <p:nvPr/>
          </p:nvGrpSpPr>
          <p:grpSpPr bwMode="auto">
            <a:xfrm>
              <a:off x="1643042" y="4143380"/>
              <a:ext cx="792156" cy="788988"/>
              <a:chOff x="854055" y="1643050"/>
              <a:chExt cx="792156" cy="788988"/>
            </a:xfrm>
          </p:grpSpPr>
          <p:sp>
            <p:nvSpPr>
              <p:cNvPr id="30" name="椭圆 29"/>
              <p:cNvSpPr>
                <a:spLocks noChangeAspect="1"/>
              </p:cNvSpPr>
              <p:nvPr/>
            </p:nvSpPr>
            <p:spPr bwMode="auto">
              <a:xfrm>
                <a:off x="857230" y="1643051"/>
                <a:ext cx="788990" cy="78899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4112" name="图片 22" descr="NANKAI.png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4055" y="1643050"/>
                <a:ext cx="788987" cy="788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6" name="组合 31"/>
            <p:cNvGrpSpPr>
              <a:grpSpLocks/>
            </p:cNvGrpSpPr>
            <p:nvPr/>
          </p:nvGrpSpPr>
          <p:grpSpPr bwMode="auto">
            <a:xfrm>
              <a:off x="1643042" y="5072074"/>
              <a:ext cx="792156" cy="788988"/>
              <a:chOff x="854055" y="1643050"/>
              <a:chExt cx="792156" cy="788988"/>
            </a:xfrm>
          </p:grpSpPr>
          <p:sp>
            <p:nvSpPr>
              <p:cNvPr id="33" name="椭圆 32"/>
              <p:cNvSpPr>
                <a:spLocks noChangeAspect="1"/>
              </p:cNvSpPr>
              <p:nvPr/>
            </p:nvSpPr>
            <p:spPr bwMode="auto">
              <a:xfrm>
                <a:off x="857230" y="1643048"/>
                <a:ext cx="788990" cy="78899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4110" name="图片 22" descr="NANKAI.png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4055" y="1643050"/>
                <a:ext cx="788987" cy="788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2" name="组合 34"/>
          <p:cNvGrpSpPr>
            <a:grpSpLocks/>
          </p:cNvGrpSpPr>
          <p:nvPr/>
        </p:nvGrpSpPr>
        <p:grpSpPr bwMode="auto">
          <a:xfrm>
            <a:off x="1662584" y="1484784"/>
            <a:ext cx="5356225" cy="1727783"/>
            <a:chOff x="1643042" y="3212518"/>
            <a:chExt cx="5356246" cy="1727791"/>
          </a:xfrm>
        </p:grpSpPr>
        <p:sp>
          <p:nvSpPr>
            <p:cNvPr id="23" name="五边形 22"/>
            <p:cNvSpPr/>
            <p:nvPr/>
          </p:nvSpPr>
          <p:spPr bwMode="auto">
            <a:xfrm flipH="1">
              <a:off x="2041506" y="3212518"/>
              <a:ext cx="4957782" cy="792166"/>
            </a:xfrm>
            <a:prstGeom prst="homePlate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 dirty="0">
                <a:solidFill>
                  <a:sysClr val="window" lastClr="FFFFFF"/>
                </a:solidFill>
                <a:latin typeface="Arial"/>
                <a:ea typeface="黑体"/>
              </a:endParaRPr>
            </a:p>
          </p:txBody>
        </p:sp>
        <p:sp>
          <p:nvSpPr>
            <p:cNvPr id="25" name="五边形 24"/>
            <p:cNvSpPr/>
            <p:nvPr/>
          </p:nvSpPr>
          <p:spPr bwMode="auto">
            <a:xfrm flipH="1">
              <a:off x="2041506" y="4146556"/>
              <a:ext cx="4957782" cy="793753"/>
            </a:xfrm>
            <a:prstGeom prst="homePlate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 dirty="0">
                <a:solidFill>
                  <a:sysClr val="window" lastClr="FFFFFF"/>
                </a:solidFill>
                <a:latin typeface="Arial"/>
                <a:ea typeface="黑体"/>
              </a:endParaRPr>
            </a:p>
          </p:txBody>
        </p:sp>
        <p:grpSp>
          <p:nvGrpSpPr>
            <p:cNvPr id="29" name="组合 19"/>
            <p:cNvGrpSpPr>
              <a:grpSpLocks/>
            </p:cNvGrpSpPr>
            <p:nvPr/>
          </p:nvGrpSpPr>
          <p:grpSpPr bwMode="auto">
            <a:xfrm>
              <a:off x="1643042" y="3218860"/>
              <a:ext cx="792165" cy="788993"/>
              <a:chOff x="854055" y="2575918"/>
              <a:chExt cx="792165" cy="788993"/>
            </a:xfrm>
          </p:grpSpPr>
          <p:sp>
            <p:nvSpPr>
              <p:cNvPr id="41" name="椭圆 40"/>
              <p:cNvSpPr>
                <a:spLocks noChangeAspect="1"/>
              </p:cNvSpPr>
              <p:nvPr/>
            </p:nvSpPr>
            <p:spPr bwMode="auto">
              <a:xfrm>
                <a:off x="857230" y="2575919"/>
                <a:ext cx="788990" cy="788992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42" name="图片 22" descr="NANKAI.png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4055" y="2575918"/>
                <a:ext cx="788987" cy="788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43" name="TextBox 42"/>
          <p:cNvSpPr txBox="1"/>
          <p:nvPr/>
        </p:nvSpPr>
        <p:spPr>
          <a:xfrm>
            <a:off x="2576760" y="1604325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</a:t>
            </a:r>
            <a:endParaRPr lang="zh-CN" alt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76760" y="2540429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575297" y="354401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</a:t>
            </a:r>
            <a:endParaRPr lang="zh-CN" alt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75297" y="4480122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575297" y="5416226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程序的结构</a:t>
            </a:r>
            <a:endParaRPr lang="zh-CN" alt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9" name="五边形 38"/>
          <p:cNvSpPr/>
          <p:nvPr/>
        </p:nvSpPr>
        <p:spPr bwMode="auto">
          <a:xfrm flipH="1">
            <a:off x="2062509" y="2429425"/>
            <a:ext cx="4957763" cy="793750"/>
          </a:xfrm>
          <a:prstGeom prst="homePlate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kern="0" dirty="0">
              <a:solidFill>
                <a:sysClr val="window" lastClr="FFFFFF"/>
              </a:solidFill>
              <a:latin typeface="Arial"/>
              <a:ea typeface="黑体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576760" y="253745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</a:t>
            </a: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56" y="2383380"/>
            <a:ext cx="885840" cy="885840"/>
          </a:xfrm>
          <a:prstGeom prst="rect">
            <a:avLst/>
          </a:prstGeom>
        </p:spPr>
      </p:pic>
      <p:sp>
        <p:nvSpPr>
          <p:cNvPr id="50" name="矩形 49">
            <a:hlinkClick r:id="rId5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51" name="矩形 50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■</a:t>
            </a:r>
          </a:p>
        </p:txBody>
      </p:sp>
      <p:sp>
        <p:nvSpPr>
          <p:cNvPr id="52" name="矩形 51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53" name="矩形 52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58" name="矩形 57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数的进制</a:t>
            </a:r>
          </a:p>
        </p:txBody>
      </p:sp>
      <p:sp>
        <p:nvSpPr>
          <p:cNvPr id="59" name="矩形 58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数制转换</a:t>
            </a:r>
          </a:p>
        </p:txBody>
      </p:sp>
      <p:sp>
        <p:nvSpPr>
          <p:cNvPr id="60" name="矩形 59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数据存储</a:t>
            </a:r>
          </a:p>
        </p:txBody>
      </p:sp>
    </p:spTree>
    <p:extLst>
      <p:ext uri="{BB962C8B-B14F-4D97-AF65-F5344CB8AC3E}">
        <p14:creationId xmlns:p14="http://schemas.microsoft.com/office/powerpoint/2010/main" val="248836712"/>
      </p:ext>
    </p:extLst>
  </p:cSld>
  <p:clrMapOvr>
    <a:masterClrMapping/>
  </p:clrMapOvr>
  <p:transition advTm="5119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开放问题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进制是计数的规则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除了十进制以外我们日常生活中都有哪些进制？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算盘是什么进制？</a:t>
            </a:r>
          </a:p>
        </p:txBody>
      </p:sp>
      <p:sp>
        <p:nvSpPr>
          <p:cNvPr id="7" name="矩形 6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■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数的进制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数制转换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数据存储</a:t>
            </a:r>
          </a:p>
        </p:txBody>
      </p:sp>
    </p:spTree>
    <p:extLst>
      <p:ext uri="{BB962C8B-B14F-4D97-AF65-F5344CB8AC3E}">
        <p14:creationId xmlns:p14="http://schemas.microsoft.com/office/powerpoint/2010/main" val="410344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37"/>
    </mc:Choice>
    <mc:Fallback xmlns="">
      <p:transition spd="slow" advTm="28037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数的进制</a:t>
            </a:r>
            <a:endParaRPr lang="en-US" altLang="zh-CN" dirty="0"/>
          </a:p>
        </p:txBody>
      </p:sp>
      <p:sp>
        <p:nvSpPr>
          <p:cNvPr id="44035" name="Freeform 3"/>
          <p:cNvSpPr>
            <a:spLocks noEditPoints="1"/>
          </p:cNvSpPr>
          <p:nvPr/>
        </p:nvSpPr>
        <p:spPr bwMode="gray">
          <a:xfrm rot="-1358056">
            <a:off x="1077913" y="2614613"/>
            <a:ext cx="6853237" cy="2803525"/>
          </a:xfrm>
          <a:custGeom>
            <a:avLst/>
            <a:gdLst/>
            <a:ahLst/>
            <a:cxnLst>
              <a:cxn ang="0">
                <a:pos x="1692" y="12"/>
              </a:cxn>
              <a:cxn ang="0">
                <a:pos x="1234" y="74"/>
              </a:cxn>
              <a:cxn ang="0">
                <a:pos x="828" y="182"/>
              </a:cxn>
              <a:cxn ang="0">
                <a:pos x="486" y="330"/>
              </a:cxn>
              <a:cxn ang="0">
                <a:pos x="226" y="510"/>
              </a:cxn>
              <a:cxn ang="0">
                <a:pos x="58" y="718"/>
              </a:cxn>
              <a:cxn ang="0">
                <a:pos x="0" y="944"/>
              </a:cxn>
              <a:cxn ang="0">
                <a:pos x="58" y="1170"/>
              </a:cxn>
              <a:cxn ang="0">
                <a:pos x="226" y="1378"/>
              </a:cxn>
              <a:cxn ang="0">
                <a:pos x="486" y="1558"/>
              </a:cxn>
              <a:cxn ang="0">
                <a:pos x="828" y="1706"/>
              </a:cxn>
              <a:cxn ang="0">
                <a:pos x="1234" y="1814"/>
              </a:cxn>
              <a:cxn ang="0">
                <a:pos x="1692" y="1876"/>
              </a:cxn>
              <a:cxn ang="0">
                <a:pos x="2186" y="1884"/>
              </a:cxn>
              <a:cxn ang="0">
                <a:pos x="2658" y="1840"/>
              </a:cxn>
              <a:cxn ang="0">
                <a:pos x="3084" y="1746"/>
              </a:cxn>
              <a:cxn ang="0">
                <a:pos x="3448" y="1612"/>
              </a:cxn>
              <a:cxn ang="0">
                <a:pos x="3738" y="1442"/>
              </a:cxn>
              <a:cxn ang="0">
                <a:pos x="3938" y="1242"/>
              </a:cxn>
              <a:cxn ang="0">
                <a:pos x="4034" y="1022"/>
              </a:cxn>
              <a:cxn ang="0">
                <a:pos x="4014" y="790"/>
              </a:cxn>
              <a:cxn ang="0">
                <a:pos x="3882" y="576"/>
              </a:cxn>
              <a:cxn ang="0">
                <a:pos x="3650" y="386"/>
              </a:cxn>
              <a:cxn ang="0">
                <a:pos x="3334" y="228"/>
              </a:cxn>
              <a:cxn ang="0">
                <a:pos x="2948" y="106"/>
              </a:cxn>
              <a:cxn ang="0">
                <a:pos x="2506" y="28"/>
              </a:cxn>
              <a:cxn ang="0">
                <a:pos x="2020" y="0"/>
              </a:cxn>
              <a:cxn ang="0">
                <a:pos x="1606" y="1736"/>
              </a:cxn>
              <a:cxn ang="0">
                <a:pos x="1164" y="1678"/>
              </a:cxn>
              <a:cxn ang="0">
                <a:pos x="776" y="1576"/>
              </a:cxn>
              <a:cxn ang="0">
                <a:pos x="458" y="1436"/>
              </a:cxn>
              <a:cxn ang="0">
                <a:pos x="224" y="1266"/>
              </a:cxn>
              <a:cxn ang="0">
                <a:pos x="88" y="1074"/>
              </a:cxn>
              <a:cxn ang="0">
                <a:pos x="68" y="864"/>
              </a:cxn>
              <a:cxn ang="0">
                <a:pos x="166" y="664"/>
              </a:cxn>
              <a:cxn ang="0">
                <a:pos x="370" y="486"/>
              </a:cxn>
              <a:cxn ang="0">
                <a:pos x="662" y="336"/>
              </a:cxn>
              <a:cxn ang="0">
                <a:pos x="1028" y="222"/>
              </a:cxn>
              <a:cxn ang="0">
                <a:pos x="1454" y="148"/>
              </a:cxn>
              <a:cxn ang="0">
                <a:pos x="1922" y="120"/>
              </a:cxn>
              <a:cxn ang="0">
                <a:pos x="2392" y="148"/>
              </a:cxn>
              <a:cxn ang="0">
                <a:pos x="2818" y="222"/>
              </a:cxn>
              <a:cxn ang="0">
                <a:pos x="3184" y="336"/>
              </a:cxn>
              <a:cxn ang="0">
                <a:pos x="3476" y="486"/>
              </a:cxn>
              <a:cxn ang="0">
                <a:pos x="3680" y="664"/>
              </a:cxn>
              <a:cxn ang="0">
                <a:pos x="3778" y="864"/>
              </a:cxn>
              <a:cxn ang="0">
                <a:pos x="3758" y="1074"/>
              </a:cxn>
              <a:cxn ang="0">
                <a:pos x="3622" y="1266"/>
              </a:cxn>
              <a:cxn ang="0">
                <a:pos x="3388" y="1436"/>
              </a:cxn>
              <a:cxn ang="0">
                <a:pos x="3070" y="1576"/>
              </a:cxn>
              <a:cxn ang="0">
                <a:pos x="2682" y="1678"/>
              </a:cxn>
              <a:cxn ang="0">
                <a:pos x="2240" y="1736"/>
              </a:cxn>
            </a:cxnLst>
            <a:rect l="0" t="0" r="r" b="b"/>
            <a:pathLst>
              <a:path w="4040" h="1888">
                <a:moveTo>
                  <a:pt x="2020" y="0"/>
                </a:moveTo>
                <a:lnTo>
                  <a:pt x="1854" y="4"/>
                </a:lnTo>
                <a:lnTo>
                  <a:pt x="1692" y="12"/>
                </a:lnTo>
                <a:lnTo>
                  <a:pt x="1534" y="28"/>
                </a:lnTo>
                <a:lnTo>
                  <a:pt x="1382" y="48"/>
                </a:lnTo>
                <a:lnTo>
                  <a:pt x="1234" y="74"/>
                </a:lnTo>
                <a:lnTo>
                  <a:pt x="1092" y="106"/>
                </a:lnTo>
                <a:lnTo>
                  <a:pt x="956" y="142"/>
                </a:lnTo>
                <a:lnTo>
                  <a:pt x="828" y="182"/>
                </a:lnTo>
                <a:lnTo>
                  <a:pt x="706" y="228"/>
                </a:lnTo>
                <a:lnTo>
                  <a:pt x="592" y="276"/>
                </a:lnTo>
                <a:lnTo>
                  <a:pt x="486" y="330"/>
                </a:lnTo>
                <a:lnTo>
                  <a:pt x="390" y="386"/>
                </a:lnTo>
                <a:lnTo>
                  <a:pt x="302" y="446"/>
                </a:lnTo>
                <a:lnTo>
                  <a:pt x="226" y="510"/>
                </a:lnTo>
                <a:lnTo>
                  <a:pt x="158" y="576"/>
                </a:lnTo>
                <a:lnTo>
                  <a:pt x="102" y="646"/>
                </a:lnTo>
                <a:lnTo>
                  <a:pt x="58" y="718"/>
                </a:lnTo>
                <a:lnTo>
                  <a:pt x="26" y="790"/>
                </a:lnTo>
                <a:lnTo>
                  <a:pt x="6" y="866"/>
                </a:lnTo>
                <a:lnTo>
                  <a:pt x="0" y="944"/>
                </a:lnTo>
                <a:lnTo>
                  <a:pt x="6" y="1022"/>
                </a:lnTo>
                <a:lnTo>
                  <a:pt x="26" y="1098"/>
                </a:lnTo>
                <a:lnTo>
                  <a:pt x="58" y="1170"/>
                </a:lnTo>
                <a:lnTo>
                  <a:pt x="102" y="1242"/>
                </a:lnTo>
                <a:lnTo>
                  <a:pt x="158" y="1312"/>
                </a:lnTo>
                <a:lnTo>
                  <a:pt x="226" y="1378"/>
                </a:lnTo>
                <a:lnTo>
                  <a:pt x="302" y="1442"/>
                </a:lnTo>
                <a:lnTo>
                  <a:pt x="390" y="1502"/>
                </a:lnTo>
                <a:lnTo>
                  <a:pt x="486" y="1558"/>
                </a:lnTo>
                <a:lnTo>
                  <a:pt x="592" y="1612"/>
                </a:lnTo>
                <a:lnTo>
                  <a:pt x="706" y="1660"/>
                </a:lnTo>
                <a:lnTo>
                  <a:pt x="828" y="1706"/>
                </a:lnTo>
                <a:lnTo>
                  <a:pt x="956" y="1746"/>
                </a:lnTo>
                <a:lnTo>
                  <a:pt x="1092" y="1782"/>
                </a:lnTo>
                <a:lnTo>
                  <a:pt x="1234" y="1814"/>
                </a:lnTo>
                <a:lnTo>
                  <a:pt x="1382" y="1840"/>
                </a:lnTo>
                <a:lnTo>
                  <a:pt x="1534" y="1860"/>
                </a:lnTo>
                <a:lnTo>
                  <a:pt x="1692" y="1876"/>
                </a:lnTo>
                <a:lnTo>
                  <a:pt x="1854" y="1884"/>
                </a:lnTo>
                <a:lnTo>
                  <a:pt x="2020" y="1888"/>
                </a:lnTo>
                <a:lnTo>
                  <a:pt x="2186" y="1884"/>
                </a:lnTo>
                <a:lnTo>
                  <a:pt x="2348" y="1876"/>
                </a:lnTo>
                <a:lnTo>
                  <a:pt x="2506" y="1860"/>
                </a:lnTo>
                <a:lnTo>
                  <a:pt x="2658" y="1840"/>
                </a:lnTo>
                <a:lnTo>
                  <a:pt x="2806" y="1814"/>
                </a:lnTo>
                <a:lnTo>
                  <a:pt x="2948" y="1782"/>
                </a:lnTo>
                <a:lnTo>
                  <a:pt x="3084" y="1746"/>
                </a:lnTo>
                <a:lnTo>
                  <a:pt x="3212" y="1706"/>
                </a:lnTo>
                <a:lnTo>
                  <a:pt x="3334" y="1660"/>
                </a:lnTo>
                <a:lnTo>
                  <a:pt x="3448" y="1612"/>
                </a:lnTo>
                <a:lnTo>
                  <a:pt x="3554" y="1558"/>
                </a:lnTo>
                <a:lnTo>
                  <a:pt x="3650" y="1502"/>
                </a:lnTo>
                <a:lnTo>
                  <a:pt x="3738" y="1442"/>
                </a:lnTo>
                <a:lnTo>
                  <a:pt x="3814" y="1378"/>
                </a:lnTo>
                <a:lnTo>
                  <a:pt x="3882" y="1312"/>
                </a:lnTo>
                <a:lnTo>
                  <a:pt x="3938" y="1242"/>
                </a:lnTo>
                <a:lnTo>
                  <a:pt x="3982" y="1170"/>
                </a:lnTo>
                <a:lnTo>
                  <a:pt x="4014" y="1098"/>
                </a:lnTo>
                <a:lnTo>
                  <a:pt x="4034" y="1022"/>
                </a:lnTo>
                <a:lnTo>
                  <a:pt x="4040" y="944"/>
                </a:lnTo>
                <a:lnTo>
                  <a:pt x="4034" y="866"/>
                </a:lnTo>
                <a:lnTo>
                  <a:pt x="4014" y="790"/>
                </a:lnTo>
                <a:lnTo>
                  <a:pt x="3982" y="718"/>
                </a:lnTo>
                <a:lnTo>
                  <a:pt x="3938" y="646"/>
                </a:lnTo>
                <a:lnTo>
                  <a:pt x="3882" y="576"/>
                </a:lnTo>
                <a:lnTo>
                  <a:pt x="3814" y="510"/>
                </a:lnTo>
                <a:lnTo>
                  <a:pt x="3738" y="446"/>
                </a:lnTo>
                <a:lnTo>
                  <a:pt x="3650" y="386"/>
                </a:lnTo>
                <a:lnTo>
                  <a:pt x="3554" y="330"/>
                </a:lnTo>
                <a:lnTo>
                  <a:pt x="3448" y="276"/>
                </a:lnTo>
                <a:lnTo>
                  <a:pt x="3334" y="228"/>
                </a:lnTo>
                <a:lnTo>
                  <a:pt x="3212" y="182"/>
                </a:lnTo>
                <a:lnTo>
                  <a:pt x="3084" y="142"/>
                </a:lnTo>
                <a:lnTo>
                  <a:pt x="2948" y="106"/>
                </a:lnTo>
                <a:lnTo>
                  <a:pt x="2806" y="74"/>
                </a:lnTo>
                <a:lnTo>
                  <a:pt x="2658" y="48"/>
                </a:lnTo>
                <a:lnTo>
                  <a:pt x="2506" y="28"/>
                </a:lnTo>
                <a:lnTo>
                  <a:pt x="2348" y="12"/>
                </a:lnTo>
                <a:lnTo>
                  <a:pt x="2186" y="4"/>
                </a:lnTo>
                <a:lnTo>
                  <a:pt x="2020" y="0"/>
                </a:lnTo>
                <a:close/>
                <a:moveTo>
                  <a:pt x="1922" y="1748"/>
                </a:moveTo>
                <a:lnTo>
                  <a:pt x="1762" y="1746"/>
                </a:lnTo>
                <a:lnTo>
                  <a:pt x="1606" y="1736"/>
                </a:lnTo>
                <a:lnTo>
                  <a:pt x="1454" y="1722"/>
                </a:lnTo>
                <a:lnTo>
                  <a:pt x="1306" y="1702"/>
                </a:lnTo>
                <a:lnTo>
                  <a:pt x="1164" y="1678"/>
                </a:lnTo>
                <a:lnTo>
                  <a:pt x="1028" y="1648"/>
                </a:lnTo>
                <a:lnTo>
                  <a:pt x="898" y="1614"/>
                </a:lnTo>
                <a:lnTo>
                  <a:pt x="776" y="1576"/>
                </a:lnTo>
                <a:lnTo>
                  <a:pt x="662" y="1532"/>
                </a:lnTo>
                <a:lnTo>
                  <a:pt x="554" y="1486"/>
                </a:lnTo>
                <a:lnTo>
                  <a:pt x="458" y="1436"/>
                </a:lnTo>
                <a:lnTo>
                  <a:pt x="370" y="1382"/>
                </a:lnTo>
                <a:lnTo>
                  <a:pt x="292" y="1326"/>
                </a:lnTo>
                <a:lnTo>
                  <a:pt x="224" y="1266"/>
                </a:lnTo>
                <a:lnTo>
                  <a:pt x="166" y="1204"/>
                </a:lnTo>
                <a:lnTo>
                  <a:pt x="122" y="1140"/>
                </a:lnTo>
                <a:lnTo>
                  <a:pt x="88" y="1074"/>
                </a:lnTo>
                <a:lnTo>
                  <a:pt x="68" y="1004"/>
                </a:lnTo>
                <a:lnTo>
                  <a:pt x="62" y="934"/>
                </a:lnTo>
                <a:lnTo>
                  <a:pt x="68" y="864"/>
                </a:lnTo>
                <a:lnTo>
                  <a:pt x="88" y="796"/>
                </a:lnTo>
                <a:lnTo>
                  <a:pt x="122" y="730"/>
                </a:lnTo>
                <a:lnTo>
                  <a:pt x="166" y="664"/>
                </a:lnTo>
                <a:lnTo>
                  <a:pt x="224" y="602"/>
                </a:lnTo>
                <a:lnTo>
                  <a:pt x="292" y="544"/>
                </a:lnTo>
                <a:lnTo>
                  <a:pt x="370" y="486"/>
                </a:lnTo>
                <a:lnTo>
                  <a:pt x="458" y="434"/>
                </a:lnTo>
                <a:lnTo>
                  <a:pt x="554" y="382"/>
                </a:lnTo>
                <a:lnTo>
                  <a:pt x="662" y="336"/>
                </a:lnTo>
                <a:lnTo>
                  <a:pt x="776" y="294"/>
                </a:lnTo>
                <a:lnTo>
                  <a:pt x="898" y="256"/>
                </a:lnTo>
                <a:lnTo>
                  <a:pt x="1028" y="222"/>
                </a:lnTo>
                <a:lnTo>
                  <a:pt x="1164" y="192"/>
                </a:lnTo>
                <a:lnTo>
                  <a:pt x="1306" y="166"/>
                </a:lnTo>
                <a:lnTo>
                  <a:pt x="1454" y="148"/>
                </a:lnTo>
                <a:lnTo>
                  <a:pt x="1606" y="132"/>
                </a:lnTo>
                <a:lnTo>
                  <a:pt x="1762" y="124"/>
                </a:lnTo>
                <a:lnTo>
                  <a:pt x="1922" y="120"/>
                </a:lnTo>
                <a:lnTo>
                  <a:pt x="2084" y="124"/>
                </a:lnTo>
                <a:lnTo>
                  <a:pt x="2240" y="132"/>
                </a:lnTo>
                <a:lnTo>
                  <a:pt x="2392" y="148"/>
                </a:lnTo>
                <a:lnTo>
                  <a:pt x="2540" y="166"/>
                </a:lnTo>
                <a:lnTo>
                  <a:pt x="2682" y="192"/>
                </a:lnTo>
                <a:lnTo>
                  <a:pt x="2818" y="222"/>
                </a:lnTo>
                <a:lnTo>
                  <a:pt x="2948" y="256"/>
                </a:lnTo>
                <a:lnTo>
                  <a:pt x="3070" y="294"/>
                </a:lnTo>
                <a:lnTo>
                  <a:pt x="3184" y="336"/>
                </a:lnTo>
                <a:lnTo>
                  <a:pt x="3292" y="382"/>
                </a:lnTo>
                <a:lnTo>
                  <a:pt x="3388" y="434"/>
                </a:lnTo>
                <a:lnTo>
                  <a:pt x="3476" y="486"/>
                </a:lnTo>
                <a:lnTo>
                  <a:pt x="3554" y="544"/>
                </a:lnTo>
                <a:lnTo>
                  <a:pt x="3622" y="602"/>
                </a:lnTo>
                <a:lnTo>
                  <a:pt x="3680" y="664"/>
                </a:lnTo>
                <a:lnTo>
                  <a:pt x="3724" y="730"/>
                </a:lnTo>
                <a:lnTo>
                  <a:pt x="3758" y="796"/>
                </a:lnTo>
                <a:lnTo>
                  <a:pt x="3778" y="864"/>
                </a:lnTo>
                <a:lnTo>
                  <a:pt x="3784" y="934"/>
                </a:lnTo>
                <a:lnTo>
                  <a:pt x="3778" y="1004"/>
                </a:lnTo>
                <a:lnTo>
                  <a:pt x="3758" y="1074"/>
                </a:lnTo>
                <a:lnTo>
                  <a:pt x="3724" y="1140"/>
                </a:lnTo>
                <a:lnTo>
                  <a:pt x="3680" y="1204"/>
                </a:lnTo>
                <a:lnTo>
                  <a:pt x="3622" y="1266"/>
                </a:lnTo>
                <a:lnTo>
                  <a:pt x="3554" y="1326"/>
                </a:lnTo>
                <a:lnTo>
                  <a:pt x="3476" y="1382"/>
                </a:lnTo>
                <a:lnTo>
                  <a:pt x="3388" y="1436"/>
                </a:lnTo>
                <a:lnTo>
                  <a:pt x="3292" y="1486"/>
                </a:lnTo>
                <a:lnTo>
                  <a:pt x="3184" y="1532"/>
                </a:lnTo>
                <a:lnTo>
                  <a:pt x="3070" y="1576"/>
                </a:lnTo>
                <a:lnTo>
                  <a:pt x="2948" y="1614"/>
                </a:lnTo>
                <a:lnTo>
                  <a:pt x="2818" y="1648"/>
                </a:lnTo>
                <a:lnTo>
                  <a:pt x="2682" y="1678"/>
                </a:lnTo>
                <a:lnTo>
                  <a:pt x="2540" y="1702"/>
                </a:lnTo>
                <a:lnTo>
                  <a:pt x="2392" y="1722"/>
                </a:lnTo>
                <a:lnTo>
                  <a:pt x="2240" y="1736"/>
                </a:lnTo>
                <a:lnTo>
                  <a:pt x="2084" y="1746"/>
                </a:lnTo>
                <a:lnTo>
                  <a:pt x="1922" y="1748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036" name="Oval 4"/>
          <p:cNvSpPr>
            <a:spLocks noChangeArrowheads="1"/>
          </p:cNvSpPr>
          <p:nvPr/>
        </p:nvSpPr>
        <p:spPr bwMode="gray">
          <a:xfrm>
            <a:off x="3810000" y="1752600"/>
            <a:ext cx="1284288" cy="1274763"/>
          </a:xfrm>
          <a:prstGeom prst="ellipse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34510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>
            <a:prstShdw prst="shdw12" dist="76200" dir="10800000">
              <a:srgbClr val="001D3A">
                <a:alpha val="50000"/>
              </a:srgbClr>
            </a:prstShdw>
          </a:effec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44037" name="Oval 5"/>
          <p:cNvSpPr>
            <a:spLocks noChangeArrowheads="1"/>
          </p:cNvSpPr>
          <p:nvPr/>
        </p:nvSpPr>
        <p:spPr bwMode="gray">
          <a:xfrm>
            <a:off x="1295400" y="3276600"/>
            <a:ext cx="1284288" cy="12747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31373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>
            <a:prstShdw prst="shdw12" dist="76200" dir="10800000">
              <a:srgbClr val="001D3A">
                <a:alpha val="50000"/>
              </a:srgbClr>
            </a:prstShdw>
          </a:effec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44038" name="Oval 6"/>
          <p:cNvSpPr>
            <a:spLocks noChangeArrowheads="1"/>
          </p:cNvSpPr>
          <p:nvPr/>
        </p:nvSpPr>
        <p:spPr bwMode="gray">
          <a:xfrm>
            <a:off x="2178050" y="4973638"/>
            <a:ext cx="1282700" cy="1274762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35686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>
            <a:prstShdw prst="shdw12" dist="76200" dir="10800000">
              <a:srgbClr val="001D3A">
                <a:alpha val="50000"/>
              </a:srgbClr>
            </a:prstShdw>
          </a:effec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44039" name="Oval 7"/>
          <p:cNvSpPr>
            <a:spLocks noChangeArrowheads="1"/>
          </p:cNvSpPr>
          <p:nvPr/>
        </p:nvSpPr>
        <p:spPr bwMode="gray">
          <a:xfrm>
            <a:off x="4953000" y="4343400"/>
            <a:ext cx="1284288" cy="1274763"/>
          </a:xfrm>
          <a:prstGeom prst="ellipse">
            <a:avLst/>
          </a:prstGeom>
          <a:gradFill rotWithShape="1">
            <a:gsLst>
              <a:gs pos="0">
                <a:srgbClr val="692AA2"/>
              </a:gs>
              <a:gs pos="100000">
                <a:srgbClr val="692AA2">
                  <a:gamma/>
                  <a:shade val="5764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>
            <a:prstShdw prst="shdw12" dist="76200" dir="10800000">
              <a:srgbClr val="001D3A">
                <a:alpha val="50000"/>
              </a:srgbClr>
            </a:prstShdw>
          </a:effec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44040" name="Oval 8"/>
          <p:cNvSpPr>
            <a:spLocks noChangeArrowheads="1"/>
          </p:cNvSpPr>
          <p:nvPr/>
        </p:nvSpPr>
        <p:spPr bwMode="gray">
          <a:xfrm>
            <a:off x="6781800" y="1981200"/>
            <a:ext cx="1212850" cy="1274763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34510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>
            <a:prstShdw prst="shdw12" dist="76200" dir="10800000">
              <a:srgbClr val="001D3A">
                <a:alpha val="50000"/>
              </a:srgbClr>
            </a:prstShdw>
          </a:effec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44041" name="Text Box 9"/>
          <p:cNvSpPr txBox="1">
            <a:spLocks noChangeArrowheads="1"/>
          </p:cNvSpPr>
          <p:nvPr/>
        </p:nvSpPr>
        <p:spPr bwMode="white">
          <a:xfrm>
            <a:off x="1475656" y="373380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八进制</a:t>
            </a:r>
            <a:endParaRPr lang="en-US" altLang="zh-CN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4042" name="Text Box 10"/>
          <p:cNvSpPr txBox="1">
            <a:spLocks noChangeArrowheads="1"/>
          </p:cNvSpPr>
          <p:nvPr/>
        </p:nvSpPr>
        <p:spPr bwMode="white">
          <a:xfrm>
            <a:off x="4000496" y="2202412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十进制</a:t>
            </a:r>
            <a:endParaRPr lang="en-US" altLang="zh-CN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4043" name="Text Box 11"/>
          <p:cNvSpPr txBox="1">
            <a:spLocks noChangeArrowheads="1"/>
          </p:cNvSpPr>
          <p:nvPr/>
        </p:nvSpPr>
        <p:spPr bwMode="white">
          <a:xfrm>
            <a:off x="6980985" y="2428868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二进制</a:t>
            </a:r>
            <a:endParaRPr lang="en-US" altLang="zh-CN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4044" name="Text Box 12"/>
          <p:cNvSpPr txBox="1">
            <a:spLocks noChangeArrowheads="1"/>
          </p:cNvSpPr>
          <p:nvPr/>
        </p:nvSpPr>
        <p:spPr bwMode="white">
          <a:xfrm>
            <a:off x="5072066" y="4800600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十六进制</a:t>
            </a:r>
            <a:endParaRPr lang="en-US" altLang="zh-CN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4045" name="Text Box 13"/>
          <p:cNvSpPr txBox="1">
            <a:spLocks noChangeArrowheads="1"/>
          </p:cNvSpPr>
          <p:nvPr/>
        </p:nvSpPr>
        <p:spPr bwMode="white">
          <a:xfrm>
            <a:off x="2285984" y="5424488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其它进制</a:t>
            </a:r>
            <a:endParaRPr lang="en-US" altLang="zh-CN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4046" name="Text Box 14"/>
          <p:cNvSpPr txBox="1">
            <a:spLocks noChangeArrowheads="1"/>
          </p:cNvSpPr>
          <p:nvPr/>
        </p:nvSpPr>
        <p:spPr bwMode="auto">
          <a:xfrm>
            <a:off x="3347864" y="3717032"/>
            <a:ext cx="2590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zh-CN" altLang="en-US" sz="2800" b="1" dirty="0">
                <a:latin typeface="+mj-ea"/>
                <a:ea typeface="+mj-ea"/>
              </a:rPr>
              <a:t>数制转换</a:t>
            </a:r>
            <a:endParaRPr lang="en-US" altLang="zh-CN" sz="2800" b="1" dirty="0">
              <a:latin typeface="+mj-ea"/>
              <a:ea typeface="+mj-ea"/>
            </a:endParaRPr>
          </a:p>
        </p:txBody>
      </p:sp>
      <p:sp>
        <p:nvSpPr>
          <p:cNvPr id="44047" name="Line 15"/>
          <p:cNvSpPr>
            <a:spLocks noChangeShapeType="1"/>
          </p:cNvSpPr>
          <p:nvPr/>
        </p:nvSpPr>
        <p:spPr bwMode="black">
          <a:xfrm>
            <a:off x="2579688" y="1752600"/>
            <a:ext cx="1687512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44048" name="AutoShape 16"/>
          <p:cNvCxnSpPr>
            <a:cxnSpLocks noChangeShapeType="1"/>
          </p:cNvCxnSpPr>
          <p:nvPr/>
        </p:nvCxnSpPr>
        <p:spPr bwMode="black">
          <a:xfrm flipH="1">
            <a:off x="563563" y="1754188"/>
            <a:ext cx="20161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20" name="矩形 19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21" name="矩形 20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■</a:t>
            </a:r>
          </a:p>
        </p:txBody>
      </p:sp>
      <p:sp>
        <p:nvSpPr>
          <p:cNvPr id="22" name="矩形 21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24" name="矩形 23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数的进制</a:t>
            </a: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数制转换</a:t>
            </a:r>
          </a:p>
        </p:txBody>
      </p:sp>
      <p:sp>
        <p:nvSpPr>
          <p:cNvPr id="26" name="矩形 25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数据存储</a:t>
            </a:r>
          </a:p>
        </p:txBody>
      </p:sp>
    </p:spTree>
    <p:extLst>
      <p:ext uri="{BB962C8B-B14F-4D97-AF65-F5344CB8AC3E}">
        <p14:creationId xmlns:p14="http://schemas.microsoft.com/office/powerpoint/2010/main" val="22471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93"/>
    </mc:Choice>
    <mc:Fallback xmlns="">
      <p:transition spd="slow" advTm="9093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十进制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82775"/>
            <a:ext cx="8229600" cy="4500562"/>
          </a:xfrm>
        </p:spPr>
        <p:txBody>
          <a:bodyPr/>
          <a:lstStyle/>
          <a:p>
            <a:pPr lvl="1"/>
            <a:r>
              <a:rPr lang="zh-CN" altLang="en-US" dirty="0"/>
              <a:t>亚里士多德：十进制，因为绝大多数人生来就有</a:t>
            </a:r>
            <a:r>
              <a:rPr lang="en-US" altLang="zh-CN" dirty="0"/>
              <a:t>10</a:t>
            </a:r>
            <a:r>
              <a:rPr lang="zh-CN" altLang="en-US" dirty="0"/>
              <a:t>根手指</a:t>
            </a:r>
            <a:endParaRPr lang="en-US" altLang="zh-CN" dirty="0"/>
          </a:p>
          <a:p>
            <a:pPr lvl="1"/>
            <a:r>
              <a:rPr lang="zh-CN" altLang="en-US" dirty="0"/>
              <a:t>对美洲印第安部落研究证实了这一点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sz="1400" dirty="0"/>
              <a:t>将近三分之一的人在使用十进制，另有大约三分之一的人在使用五进制或者五进制和十进制混合使用，剩下的不到三分之一的人在使用二进制，而那些使用三进制的人则不到百分之一。二十进制（以</a:t>
            </a:r>
            <a:r>
              <a:rPr lang="en-US" altLang="zh-CN" sz="1400" dirty="0"/>
              <a:t>20</a:t>
            </a:r>
            <a:r>
              <a:rPr lang="zh-CN" altLang="en-US" sz="1400" dirty="0"/>
              <a:t>为基数），出现在大约百分之十的部落中作者：不知了链接：</a:t>
            </a:r>
            <a:r>
              <a:rPr lang="en-US" altLang="zh-CN" sz="1400" dirty="0"/>
              <a:t>https://www.jianshu.com/p/f87481c6ff11</a:t>
            </a:r>
            <a:r>
              <a:rPr lang="zh-CN" altLang="en-US" sz="1400" dirty="0"/>
              <a:t>来源：简书著作权归作者所有。商业转载请联系作者获得授权，非商业转载请注明出处。</a:t>
            </a:r>
            <a:endParaRPr lang="en-US" altLang="zh-CN" sz="1400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5000</a:t>
            </a:r>
            <a:r>
              <a:rPr lang="zh-CN" altLang="en-US" dirty="0"/>
              <a:t>年前埃及                            </a:t>
            </a:r>
            <a:r>
              <a:rPr lang="en-US" altLang="zh-CN" dirty="0"/>
              <a:t>3000</a:t>
            </a:r>
            <a:r>
              <a:rPr lang="zh-CN" altLang="en-US" dirty="0"/>
              <a:t>年前甲骨文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7" name="矩形 6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■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数的进制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数制转换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数据存储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437112"/>
            <a:ext cx="2953162" cy="165758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341" y="3903422"/>
            <a:ext cx="3419872" cy="227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8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93"/>
    </mc:Choice>
    <mc:Fallback xmlns="">
      <p:transition spd="slow" advTm="3699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spcAft>
                <a:spcPts val="600"/>
              </a:spcAft>
            </a:pPr>
            <a:r>
              <a:rPr lang="zh-CN" altLang="en-US" dirty="0"/>
              <a:t>机械工业出版社，</a:t>
            </a:r>
            <a:r>
              <a:rPr lang="en-US" altLang="zh-CN" dirty="0"/>
              <a:t>《C++17</a:t>
            </a:r>
            <a:r>
              <a:rPr lang="zh-CN" altLang="en-US" dirty="0"/>
              <a:t>入门经典</a:t>
            </a:r>
            <a:r>
              <a:rPr lang="en-US" altLang="zh-CN" dirty="0"/>
              <a:t>》</a:t>
            </a:r>
            <a:r>
              <a:rPr lang="zh-CN" altLang="en-US" dirty="0"/>
              <a:t>，</a:t>
            </a:r>
            <a:endParaRPr lang="en-US" altLang="zh-CN" dirty="0"/>
          </a:p>
          <a:p>
            <a:pPr lvl="1">
              <a:spcAft>
                <a:spcPts val="600"/>
              </a:spcAft>
            </a:pPr>
            <a:r>
              <a:rPr lang="zh-CN" altLang="en-US" dirty="0">
                <a:solidFill>
                  <a:srgbClr val="0070C0"/>
                </a:solidFill>
              </a:rPr>
              <a:t>机械工业出版社，《</a:t>
            </a:r>
            <a:r>
              <a:rPr lang="en-US" altLang="zh-CN" dirty="0">
                <a:solidFill>
                  <a:srgbClr val="0070C0"/>
                </a:solidFill>
              </a:rPr>
              <a:t> C++ </a:t>
            </a:r>
            <a:r>
              <a:rPr lang="zh-CN" altLang="en-US" dirty="0">
                <a:solidFill>
                  <a:srgbClr val="0070C0"/>
                </a:solidFill>
              </a:rPr>
              <a:t>程序设计原理与实践》，</a:t>
            </a:r>
            <a:r>
              <a:rPr lang="en-US" altLang="zh-CN" dirty="0">
                <a:solidFill>
                  <a:srgbClr val="0070C0"/>
                </a:solidFill>
              </a:rPr>
              <a:t>Bjarne </a:t>
            </a:r>
            <a:r>
              <a:rPr lang="en-US" altLang="zh-CN" dirty="0" err="1">
                <a:solidFill>
                  <a:srgbClr val="0070C0"/>
                </a:solidFill>
              </a:rPr>
              <a:t>Stroustrup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zh-CN" altLang="en-US" dirty="0">
                <a:solidFill>
                  <a:srgbClr val="0070C0"/>
                </a:solidFill>
              </a:rPr>
              <a:t>编著，。</a:t>
            </a:r>
            <a:endParaRPr lang="en-US" altLang="zh-CN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dirty="0"/>
              <a:t>电子工业出版社，《</a:t>
            </a:r>
            <a:r>
              <a:rPr lang="en-US" altLang="zh-CN" dirty="0"/>
              <a:t>C++ Primer </a:t>
            </a:r>
            <a:r>
              <a:rPr lang="zh-CN" altLang="en-US" dirty="0"/>
              <a:t>中文版》， </a:t>
            </a:r>
            <a:r>
              <a:rPr lang="en-US" altLang="zh-CN" dirty="0" err="1"/>
              <a:t>S.B.Lippman,J.Lajoie</a:t>
            </a:r>
            <a:r>
              <a:rPr lang="zh-CN" altLang="en-US" dirty="0"/>
              <a:t>编著，。</a:t>
            </a:r>
            <a:endParaRPr lang="en-US" altLang="zh-CN" dirty="0"/>
          </a:p>
          <a:p>
            <a:pPr>
              <a:spcAft>
                <a:spcPts val="600"/>
              </a:spcAft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179094"/>
            <a:ext cx="1599642" cy="21328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179094"/>
            <a:ext cx="1653648" cy="2204864"/>
          </a:xfrm>
          <a:prstGeom prst="rect">
            <a:avLst/>
          </a:prstGeom>
        </p:spPr>
      </p:pic>
      <p:pic>
        <p:nvPicPr>
          <p:cNvPr id="7" name="Picture 4" descr="http://ec4.images-amazon.com/images/I/51nrxcQmMvL._SX355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143479"/>
            <a:ext cx="1690356" cy="236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931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52"/>
    </mc:Choice>
    <mc:Fallback xmlns="">
      <p:transition spd="slow" advTm="37152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二十进制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180528" y="1714500"/>
            <a:ext cx="8229600" cy="4500562"/>
          </a:xfrm>
        </p:spPr>
        <p:txBody>
          <a:bodyPr/>
          <a:lstStyle/>
          <a:p>
            <a:pPr lvl="1"/>
            <a:r>
              <a:rPr lang="zh-CN" altLang="en-US" dirty="0"/>
              <a:t>来自手</a:t>
            </a:r>
            <a:r>
              <a:rPr lang="en-US" altLang="zh-CN" dirty="0"/>
              <a:t>+</a:t>
            </a:r>
            <a:r>
              <a:rPr lang="zh-CN" altLang="en-US" dirty="0"/>
              <a:t>脚 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玛雅文化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法语</a:t>
            </a:r>
            <a:r>
              <a:rPr lang="en-US" altLang="zh-CN" dirty="0" err="1"/>
              <a:t>vingt</a:t>
            </a:r>
            <a:r>
              <a:rPr lang="zh-CN" altLang="en-US" dirty="0"/>
              <a:t>是</a:t>
            </a:r>
            <a:r>
              <a:rPr lang="en-US" altLang="zh-CN" dirty="0"/>
              <a:t>20</a:t>
            </a:r>
            <a:r>
              <a:rPr lang="zh-CN" altLang="en-US" dirty="0"/>
              <a:t>的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意思，</a:t>
            </a:r>
            <a:r>
              <a:rPr lang="en-US" altLang="zh-CN" dirty="0" err="1"/>
              <a:t>quatre</a:t>
            </a:r>
            <a:r>
              <a:rPr lang="en-US" altLang="zh-CN" dirty="0"/>
              <a:t> </a:t>
            </a:r>
            <a:r>
              <a:rPr lang="en-US" altLang="zh-CN" dirty="0" err="1"/>
              <a:t>vingt</a:t>
            </a:r>
            <a:r>
              <a:rPr lang="zh-CN" altLang="en-US" dirty="0"/>
              <a:t>是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四个</a:t>
            </a:r>
            <a:r>
              <a:rPr lang="en-US" altLang="zh-CN" dirty="0"/>
              <a:t>20</a:t>
            </a:r>
            <a:r>
              <a:rPr lang="zh-CN" altLang="en-US" dirty="0"/>
              <a:t>，意思是</a:t>
            </a:r>
            <a:r>
              <a:rPr lang="en-US" altLang="zh-CN" dirty="0"/>
              <a:t>80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7" name="矩形 6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■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数的进制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数制转换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数据存储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150195"/>
            <a:ext cx="5906324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0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07"/>
    </mc:Choice>
    <mc:Fallback xmlns="">
      <p:transition spd="slow" advTm="24807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十二进制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709257"/>
            <a:ext cx="8229600" cy="4500562"/>
          </a:xfrm>
        </p:spPr>
        <p:txBody>
          <a:bodyPr/>
          <a:lstStyle/>
          <a:p>
            <a:pPr lvl="1"/>
            <a:r>
              <a:rPr lang="zh-CN" altLang="en-US" dirty="0"/>
              <a:t>时间  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7" name="矩形 6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■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数的进制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数制转换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数据存储</a:t>
            </a:r>
          </a:p>
        </p:txBody>
      </p:sp>
      <p:pic>
        <p:nvPicPr>
          <p:cNvPr id="7170" name="Picture 2" descr="http://p6.itc.cn/q_70/images03/20200920/7c4aecd6bfc74eaf806d5272afccc0e6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816869"/>
            <a:ext cx="5900447" cy="540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49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53"/>
    </mc:Choice>
    <mc:Fallback xmlns="">
      <p:transition spd="slow" advTm="9353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二进制数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每个</a:t>
            </a:r>
            <a:r>
              <a:rPr lang="zh-CN" altLang="en-US" dirty="0">
                <a:solidFill>
                  <a:srgbClr val="FF0000"/>
                </a:solidFill>
              </a:rPr>
              <a:t>二进制数位（</a:t>
            </a:r>
            <a:r>
              <a:rPr lang="en-US" altLang="zh-CN" dirty="0">
                <a:solidFill>
                  <a:srgbClr val="FF0000"/>
                </a:solidFill>
              </a:rPr>
              <a:t>bit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只有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</a:p>
          <a:p>
            <a:r>
              <a:rPr lang="zh-CN" altLang="en-US" dirty="0"/>
              <a:t>逢</a:t>
            </a:r>
            <a:r>
              <a:rPr lang="en-US" altLang="zh-CN" dirty="0"/>
              <a:t>2</a:t>
            </a:r>
            <a:r>
              <a:rPr lang="zh-CN" altLang="en-US" dirty="0"/>
              <a:t>进</a:t>
            </a:r>
            <a:r>
              <a:rPr lang="en-US" altLang="zh-CN" dirty="0"/>
              <a:t>1</a:t>
            </a:r>
          </a:p>
          <a:p>
            <a:r>
              <a:rPr lang="zh-CN" altLang="en-US" dirty="0"/>
              <a:t>每个二进制数位的权，从右向左依次为：</a:t>
            </a:r>
            <a:r>
              <a:rPr lang="en-US" altLang="zh-CN" dirty="0"/>
              <a:t>2</a:t>
            </a:r>
            <a:r>
              <a:rPr lang="en-US" altLang="zh-CN" baseline="30000" dirty="0"/>
              <a:t>n</a:t>
            </a:r>
            <a:r>
              <a:rPr lang="zh-CN" altLang="en-US" dirty="0"/>
              <a:t>（</a:t>
            </a:r>
            <a:r>
              <a:rPr lang="en-US" altLang="zh-CN" dirty="0"/>
              <a:t>n=0,1,2,3, …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>
                <a:latin typeface="宋体" charset="-122"/>
              </a:rPr>
              <a:t>据说数学家莱布尼兹的受了八卦图的启发，才发明了二进制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Picture 5" descr="inyo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5786446" y="4357694"/>
            <a:ext cx="1952625" cy="2000250"/>
          </a:xfrm>
          <a:prstGeom prst="rect">
            <a:avLst/>
          </a:prstGeom>
          <a:noFill/>
        </p:spPr>
      </p:pic>
      <p:sp>
        <p:nvSpPr>
          <p:cNvPr id="7" name="矩形 6">
            <a:hlinkClick r:id="rId4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■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数的进制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数制转换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数据存储</a:t>
            </a:r>
          </a:p>
        </p:txBody>
      </p:sp>
      <p:pic>
        <p:nvPicPr>
          <p:cNvPr id="9218" name="Picture 2" descr="http://p1.itc.cn/q_70/images03/20200920/cbd33073fd8549ada8603963855c0dc7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203985"/>
            <a:ext cx="4351543" cy="475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167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70"/>
    </mc:Choice>
    <mc:Fallback xmlns="">
      <p:transition spd="slow" advTm="21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二进制数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二进制数的表示方法</a:t>
            </a:r>
            <a:endParaRPr lang="en-US" altLang="zh-CN" dirty="0"/>
          </a:p>
          <a:p>
            <a:pPr lvl="1"/>
            <a:r>
              <a:rPr lang="en-US" altLang="zh-CN" dirty="0"/>
              <a:t>1011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转换为十进制数的方法</a:t>
            </a:r>
            <a:endParaRPr lang="en-US" altLang="zh-CN" dirty="0"/>
          </a:p>
          <a:p>
            <a:pPr lvl="1"/>
            <a:r>
              <a:rPr lang="zh-CN" altLang="en-US" dirty="0"/>
              <a:t>按“权”展开</a:t>
            </a:r>
            <a:endParaRPr lang="en-US" altLang="zh-CN" dirty="0"/>
          </a:p>
          <a:p>
            <a:pPr lvl="2"/>
            <a:r>
              <a:rPr lang="en-US" altLang="zh-CN" dirty="0"/>
              <a:t>1011(2) = 1</a:t>
            </a:r>
            <a:r>
              <a:rPr lang="zh-CN" altLang="en-US" dirty="0"/>
              <a:t>×</a:t>
            </a:r>
            <a:r>
              <a:rPr lang="en-US" altLang="zh-CN" dirty="0"/>
              <a:t>2</a:t>
            </a:r>
            <a:r>
              <a:rPr lang="en-US" altLang="zh-CN" baseline="30000" dirty="0"/>
              <a:t>3</a:t>
            </a:r>
            <a:r>
              <a:rPr lang="en-US" altLang="zh-CN" dirty="0"/>
              <a:t>+0</a:t>
            </a:r>
            <a:r>
              <a:rPr lang="zh-CN" altLang="en-US" dirty="0"/>
              <a:t>×</a:t>
            </a:r>
            <a:r>
              <a:rPr lang="en-US" altLang="zh-CN" dirty="0"/>
              <a:t>2</a:t>
            </a:r>
            <a:r>
              <a:rPr lang="en-US" altLang="zh-CN" baseline="30000" dirty="0"/>
              <a:t>2</a:t>
            </a:r>
            <a:r>
              <a:rPr lang="en-US" altLang="zh-CN" dirty="0"/>
              <a:t>+1</a:t>
            </a:r>
            <a:r>
              <a:rPr lang="zh-CN" altLang="en-US" dirty="0"/>
              <a:t>×</a:t>
            </a:r>
            <a:r>
              <a:rPr lang="en-US" altLang="zh-CN" dirty="0"/>
              <a:t>2</a:t>
            </a:r>
            <a:r>
              <a:rPr lang="en-US" altLang="zh-CN" baseline="30000" dirty="0"/>
              <a:t>1</a:t>
            </a:r>
            <a:r>
              <a:rPr lang="en-US" altLang="zh-CN" dirty="0"/>
              <a:t>+1</a:t>
            </a:r>
            <a:r>
              <a:rPr lang="zh-CN" altLang="en-US" dirty="0"/>
              <a:t>×</a:t>
            </a:r>
            <a:r>
              <a:rPr lang="en-US" altLang="zh-CN" dirty="0"/>
              <a:t>2</a:t>
            </a:r>
            <a:r>
              <a:rPr lang="en-US" altLang="zh-CN" baseline="30000" dirty="0"/>
              <a:t>0</a:t>
            </a:r>
            <a:r>
              <a:rPr lang="en-US" altLang="zh-CN" dirty="0"/>
              <a:t>=8+0+2+1=11(10)</a:t>
            </a:r>
            <a:endParaRPr lang="zh-CN" altLang="en-US" dirty="0"/>
          </a:p>
        </p:txBody>
      </p:sp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■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数的进制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数制转换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数据存储</a:t>
            </a:r>
          </a:p>
        </p:txBody>
      </p:sp>
    </p:spTree>
    <p:extLst>
      <p:ext uri="{BB962C8B-B14F-4D97-AF65-F5344CB8AC3E}">
        <p14:creationId xmlns:p14="http://schemas.microsoft.com/office/powerpoint/2010/main" val="72133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17"/>
    </mc:Choice>
    <mc:Fallback xmlns="">
      <p:transition spd="slow" advTm="16217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八进制数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88840"/>
            <a:ext cx="8291264" cy="4149824"/>
          </a:xfrm>
        </p:spPr>
        <p:txBody>
          <a:bodyPr/>
          <a:lstStyle/>
          <a:p>
            <a:r>
              <a:rPr lang="zh-CN" altLang="en-US" dirty="0"/>
              <a:t>每个八进制数位只能是数字：</a:t>
            </a:r>
            <a:r>
              <a:rPr lang="en-US" altLang="zh-CN" dirty="0"/>
              <a:t>0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…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</a:p>
          <a:p>
            <a:r>
              <a:rPr lang="zh-CN" altLang="en-US" dirty="0"/>
              <a:t>逢</a:t>
            </a:r>
            <a:r>
              <a:rPr lang="en-US" altLang="zh-CN" dirty="0"/>
              <a:t>8</a:t>
            </a:r>
            <a:r>
              <a:rPr lang="zh-CN" altLang="en-US" dirty="0"/>
              <a:t>进</a:t>
            </a:r>
            <a:r>
              <a:rPr lang="en-US" altLang="zh-CN" dirty="0"/>
              <a:t>1</a:t>
            </a:r>
          </a:p>
          <a:p>
            <a:r>
              <a:rPr lang="zh-CN" altLang="en-US" dirty="0"/>
              <a:t>每位的权（</a:t>
            </a:r>
            <a:r>
              <a:rPr lang="en-US" altLang="zh-CN" dirty="0"/>
              <a:t>weight）</a:t>
            </a:r>
            <a:r>
              <a:rPr lang="zh-CN" altLang="en-US" dirty="0"/>
              <a:t>从右往左依次为：8</a:t>
            </a:r>
            <a:r>
              <a:rPr lang="en-US" altLang="zh-CN" baseline="30000" dirty="0" err="1"/>
              <a:t>n</a:t>
            </a:r>
            <a:r>
              <a:rPr lang="en-US" altLang="zh-CN" dirty="0" err="1"/>
              <a:t>（n</a:t>
            </a:r>
            <a:r>
              <a:rPr lang="en-US" altLang="zh-CN" dirty="0"/>
              <a:t> = 0，1，2，3 … ）。</a:t>
            </a:r>
          </a:p>
          <a:p>
            <a:r>
              <a:rPr lang="zh-CN" altLang="en-US" dirty="0">
                <a:ea typeface="楷体_GB2312" pitchFamily="49" charset="-122"/>
              </a:rPr>
              <a:t>表示方法</a:t>
            </a:r>
            <a:endParaRPr lang="en-US" altLang="zh-CN" dirty="0">
              <a:ea typeface="楷体_GB2312" pitchFamily="49" charset="-122"/>
            </a:endParaRPr>
          </a:p>
          <a:p>
            <a:pPr lvl="1"/>
            <a:r>
              <a:rPr lang="en-US" altLang="zh-CN" dirty="0">
                <a:ea typeface="楷体_GB2312" pitchFamily="49" charset="-122"/>
              </a:rPr>
              <a:t>1011(8)</a:t>
            </a:r>
          </a:p>
          <a:p>
            <a:pPr lvl="2"/>
            <a:r>
              <a:rPr lang="zh-CN" altLang="en-US" dirty="0"/>
              <a:t>1011（8） = 1×8</a:t>
            </a:r>
            <a:r>
              <a:rPr lang="zh-CN" altLang="en-US" baseline="30000" dirty="0"/>
              <a:t>3</a:t>
            </a:r>
            <a:r>
              <a:rPr lang="zh-CN" altLang="en-US" dirty="0"/>
              <a:t> + 0×8</a:t>
            </a:r>
            <a:r>
              <a:rPr lang="zh-CN" altLang="en-US" baseline="30000" dirty="0"/>
              <a:t>2</a:t>
            </a:r>
            <a:r>
              <a:rPr lang="zh-CN" altLang="en-US" dirty="0"/>
              <a:t> + 1×8</a:t>
            </a:r>
            <a:r>
              <a:rPr lang="zh-CN" altLang="en-US" baseline="30000" dirty="0"/>
              <a:t>1</a:t>
            </a:r>
            <a:r>
              <a:rPr lang="zh-CN" altLang="en-US" dirty="0"/>
              <a:t> + 1×8</a:t>
            </a:r>
            <a:r>
              <a:rPr lang="zh-CN" altLang="en-US" baseline="30000" dirty="0"/>
              <a:t>0</a:t>
            </a:r>
            <a:r>
              <a:rPr lang="zh-CN" altLang="en-US" dirty="0"/>
              <a:t> = 512 + 0 + 8 + 1 = 521（10）</a:t>
            </a:r>
          </a:p>
        </p:txBody>
      </p:sp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■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数的进制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数制转换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数据存储</a:t>
            </a:r>
          </a:p>
        </p:txBody>
      </p:sp>
    </p:spTree>
    <p:extLst>
      <p:ext uri="{BB962C8B-B14F-4D97-AF65-F5344CB8AC3E}">
        <p14:creationId xmlns:p14="http://schemas.microsoft.com/office/powerpoint/2010/main" val="241860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73"/>
    </mc:Choice>
    <mc:Fallback xmlns="">
      <p:transition spd="slow" advTm="26073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十六进制数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每个十六进制数位只能够出现：0、1、2、…、9、</a:t>
            </a:r>
            <a:r>
              <a:rPr lang="en-US" altLang="zh-CN" dirty="0"/>
              <a:t>A、B、C、D、E、F。</a:t>
            </a:r>
          </a:p>
          <a:p>
            <a:r>
              <a:rPr lang="zh-CN" altLang="en-US" dirty="0"/>
              <a:t>逢</a:t>
            </a:r>
            <a:r>
              <a:rPr lang="en-US" altLang="zh-CN" dirty="0"/>
              <a:t>16</a:t>
            </a:r>
            <a:r>
              <a:rPr lang="zh-CN" altLang="en-US" dirty="0"/>
              <a:t>进</a:t>
            </a:r>
            <a:r>
              <a:rPr lang="en-US" altLang="zh-CN" dirty="0"/>
              <a:t>1</a:t>
            </a:r>
          </a:p>
          <a:p>
            <a:r>
              <a:rPr lang="zh-CN" altLang="en-US" dirty="0"/>
              <a:t>每位的权（</a:t>
            </a:r>
            <a:r>
              <a:rPr lang="en-US" altLang="zh-CN" dirty="0"/>
              <a:t>weight）</a:t>
            </a:r>
            <a:r>
              <a:rPr lang="zh-CN" altLang="en-US" dirty="0"/>
              <a:t>从右往左依次为：16</a:t>
            </a:r>
            <a:r>
              <a:rPr lang="en-US" altLang="zh-CN" baseline="30000" dirty="0" err="1"/>
              <a:t>n</a:t>
            </a:r>
            <a:r>
              <a:rPr lang="en-US" altLang="zh-CN" dirty="0" err="1"/>
              <a:t>（n</a:t>
            </a:r>
            <a:r>
              <a:rPr lang="en-US" altLang="zh-CN" dirty="0"/>
              <a:t> = 0，1，2，3 … ）。</a:t>
            </a:r>
          </a:p>
          <a:p>
            <a:r>
              <a:rPr lang="zh-CN" altLang="en-US" dirty="0"/>
              <a:t>表示方法</a:t>
            </a:r>
            <a:endParaRPr lang="en-US" altLang="zh-CN" dirty="0"/>
          </a:p>
          <a:p>
            <a:pPr lvl="1"/>
            <a:r>
              <a:rPr lang="en-US" altLang="zh-CN" dirty="0">
                <a:ea typeface="楷体_GB2312" pitchFamily="49" charset="-122"/>
              </a:rPr>
              <a:t>1011(16)</a:t>
            </a:r>
          </a:p>
          <a:p>
            <a:pPr lvl="2"/>
            <a:r>
              <a:rPr lang="zh-CN" altLang="en-US" dirty="0"/>
              <a:t>1011（16） = 1×16</a:t>
            </a:r>
            <a:r>
              <a:rPr lang="zh-CN" altLang="en-US" baseline="30000" dirty="0"/>
              <a:t>3</a:t>
            </a:r>
            <a:r>
              <a:rPr lang="zh-CN" altLang="en-US" dirty="0"/>
              <a:t> + 0×16</a:t>
            </a:r>
            <a:r>
              <a:rPr lang="zh-CN" altLang="en-US" baseline="30000" dirty="0"/>
              <a:t>2</a:t>
            </a:r>
            <a:r>
              <a:rPr lang="zh-CN" altLang="en-US" dirty="0"/>
              <a:t> + 1×16</a:t>
            </a:r>
            <a:r>
              <a:rPr lang="zh-CN" altLang="en-US" baseline="30000" dirty="0"/>
              <a:t>1</a:t>
            </a:r>
            <a:r>
              <a:rPr lang="zh-CN" altLang="en-US" dirty="0"/>
              <a:t> + 1×16</a:t>
            </a:r>
            <a:r>
              <a:rPr lang="zh-CN" altLang="en-US" baseline="30000" dirty="0"/>
              <a:t>0</a:t>
            </a:r>
            <a:r>
              <a:rPr lang="zh-CN" altLang="en-US" dirty="0"/>
              <a:t> = 4096 + 0 + 16 + 1 = 4113（10）</a:t>
            </a:r>
          </a:p>
        </p:txBody>
      </p:sp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■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数的进制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数制转换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数据存储</a:t>
            </a:r>
          </a:p>
        </p:txBody>
      </p:sp>
    </p:spTree>
    <p:extLst>
      <p:ext uri="{BB962C8B-B14F-4D97-AF65-F5344CB8AC3E}">
        <p14:creationId xmlns:p14="http://schemas.microsoft.com/office/powerpoint/2010/main" val="369959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43"/>
    </mc:Choice>
    <mc:Fallback xmlns="">
      <p:transition spd="slow" advTm="42243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十六进制数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每个十六进制数位只能够出现：0、1、2、…、9、</a:t>
            </a:r>
            <a:r>
              <a:rPr lang="en-US" altLang="zh-CN" dirty="0"/>
              <a:t>A、B、C、D、E、F。</a:t>
            </a:r>
          </a:p>
          <a:p>
            <a:r>
              <a:rPr lang="zh-CN" altLang="en-US" dirty="0"/>
              <a:t>逢</a:t>
            </a:r>
            <a:r>
              <a:rPr lang="en-US" altLang="zh-CN" dirty="0"/>
              <a:t>16</a:t>
            </a:r>
            <a:r>
              <a:rPr lang="zh-CN" altLang="en-US" dirty="0"/>
              <a:t>进</a:t>
            </a:r>
            <a:r>
              <a:rPr lang="en-US" altLang="zh-CN" dirty="0"/>
              <a:t>1</a:t>
            </a:r>
          </a:p>
          <a:p>
            <a:r>
              <a:rPr lang="zh-CN" altLang="en-US" dirty="0"/>
              <a:t>每位的权（</a:t>
            </a:r>
            <a:r>
              <a:rPr lang="en-US" altLang="zh-CN" dirty="0"/>
              <a:t>weight）</a:t>
            </a:r>
            <a:r>
              <a:rPr lang="zh-CN" altLang="en-US" dirty="0"/>
              <a:t>从右往左依次为：16</a:t>
            </a:r>
            <a:r>
              <a:rPr lang="en-US" altLang="zh-CN" baseline="30000" dirty="0" err="1"/>
              <a:t>n</a:t>
            </a:r>
            <a:r>
              <a:rPr lang="en-US" altLang="zh-CN" dirty="0" err="1"/>
              <a:t>（n</a:t>
            </a:r>
            <a:r>
              <a:rPr lang="en-US" altLang="zh-CN" dirty="0"/>
              <a:t> = 0，1，2，3 … ）。</a:t>
            </a:r>
          </a:p>
          <a:p>
            <a:r>
              <a:rPr lang="zh-CN" altLang="en-US" dirty="0"/>
              <a:t>表示方法</a:t>
            </a:r>
            <a:endParaRPr lang="en-US" altLang="zh-CN" dirty="0"/>
          </a:p>
          <a:p>
            <a:pPr lvl="1"/>
            <a:r>
              <a:rPr lang="en-US" altLang="zh-CN" dirty="0">
                <a:ea typeface="楷体_GB2312" pitchFamily="49" charset="-122"/>
              </a:rPr>
              <a:t>1011(16)</a:t>
            </a:r>
          </a:p>
          <a:p>
            <a:pPr lvl="2"/>
            <a:r>
              <a:rPr lang="zh-CN" altLang="en-US" dirty="0"/>
              <a:t>1011（16） = 1×16</a:t>
            </a:r>
            <a:r>
              <a:rPr lang="zh-CN" altLang="en-US" baseline="30000" dirty="0"/>
              <a:t>3</a:t>
            </a:r>
            <a:r>
              <a:rPr lang="zh-CN" altLang="en-US" dirty="0"/>
              <a:t> + 0×16</a:t>
            </a:r>
            <a:r>
              <a:rPr lang="zh-CN" altLang="en-US" baseline="30000" dirty="0"/>
              <a:t>2</a:t>
            </a:r>
            <a:r>
              <a:rPr lang="zh-CN" altLang="en-US" dirty="0"/>
              <a:t> + 1×16</a:t>
            </a:r>
            <a:r>
              <a:rPr lang="zh-CN" altLang="en-US" baseline="30000" dirty="0"/>
              <a:t>1</a:t>
            </a:r>
            <a:r>
              <a:rPr lang="zh-CN" altLang="en-US" dirty="0"/>
              <a:t> + 1×16</a:t>
            </a:r>
            <a:r>
              <a:rPr lang="zh-CN" altLang="en-US" baseline="30000" dirty="0"/>
              <a:t>0</a:t>
            </a:r>
            <a:r>
              <a:rPr lang="zh-CN" altLang="en-US" dirty="0"/>
              <a:t> = 4096 + 0 + 16 + 1 = 4113（10）</a:t>
            </a:r>
          </a:p>
        </p:txBody>
      </p:sp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■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数的进制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数制转换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数据存储</a:t>
            </a:r>
          </a:p>
        </p:txBody>
      </p:sp>
    </p:spTree>
    <p:extLst>
      <p:ext uri="{BB962C8B-B14F-4D97-AF65-F5344CB8AC3E}">
        <p14:creationId xmlns:p14="http://schemas.microsoft.com/office/powerpoint/2010/main" val="371139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3"/>
    </mc:Choice>
    <mc:Fallback xmlns="">
      <p:transition spd="slow" advTm="4413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数制转换</a:t>
            </a:r>
            <a:endParaRPr lang="en-US" altLang="zh-CN" dirty="0">
              <a:ea typeface="宋体" pitchFamily="2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071538" y="1984375"/>
            <a:ext cx="1643050" cy="3316833"/>
            <a:chOff x="528" y="1058"/>
            <a:chExt cx="1680" cy="3125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528" y="1296"/>
              <a:ext cx="1680" cy="2887"/>
              <a:chOff x="720" y="905"/>
              <a:chExt cx="2263" cy="3319"/>
            </a:xfrm>
          </p:grpSpPr>
          <p:sp>
            <p:nvSpPr>
              <p:cNvPr id="52229" name="AutoShape 5"/>
              <p:cNvSpPr>
                <a:spLocks noChangeArrowheads="1"/>
              </p:cNvSpPr>
              <p:nvPr/>
            </p:nvSpPr>
            <p:spPr bwMode="gray">
              <a:xfrm>
                <a:off x="720" y="905"/>
                <a:ext cx="2256" cy="2544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4E91D4"/>
                  </a:gs>
                  <a:gs pos="100000">
                    <a:srgbClr val="3477A4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230" name="AutoShape 6"/>
              <p:cNvSpPr>
                <a:spLocks noChangeArrowheads="1"/>
              </p:cNvSpPr>
              <p:nvPr/>
            </p:nvSpPr>
            <p:spPr bwMode="gray">
              <a:xfrm>
                <a:off x="755" y="912"/>
                <a:ext cx="2188" cy="2496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0D4F2"/>
                  </a:gs>
                  <a:gs pos="100000">
                    <a:srgbClr val="3CA1E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231" name="AutoShape 7"/>
              <p:cNvSpPr>
                <a:spLocks noChangeArrowheads="1"/>
              </p:cNvSpPr>
              <p:nvPr/>
            </p:nvSpPr>
            <p:spPr bwMode="gray">
              <a:xfrm>
                <a:off x="773" y="2750"/>
                <a:ext cx="2158" cy="63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80D4F2">
                      <a:alpha val="0"/>
                    </a:srgbClr>
                  </a:gs>
                  <a:gs pos="100000">
                    <a:srgbClr val="80D4F2">
                      <a:gamma/>
                      <a:tint val="87843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232" name="AutoShape 8"/>
              <p:cNvSpPr>
                <a:spLocks noChangeArrowheads="1"/>
              </p:cNvSpPr>
              <p:nvPr/>
            </p:nvSpPr>
            <p:spPr bwMode="gray">
              <a:xfrm>
                <a:off x="773" y="932"/>
                <a:ext cx="2158" cy="63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80D4F2">
                      <a:gamma/>
                      <a:tint val="33333"/>
                      <a:invGamma/>
                    </a:srgbClr>
                  </a:gs>
                  <a:gs pos="100000">
                    <a:srgbClr val="80D4F2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233" name="AutoShape 9"/>
              <p:cNvSpPr>
                <a:spLocks noChangeArrowheads="1"/>
              </p:cNvSpPr>
              <p:nvPr/>
            </p:nvSpPr>
            <p:spPr bwMode="gray">
              <a:xfrm>
                <a:off x="727" y="3449"/>
                <a:ext cx="2256" cy="775"/>
              </a:xfrm>
              <a:prstGeom prst="roundRect">
                <a:avLst>
                  <a:gd name="adj" fmla="val 40389"/>
                </a:avLst>
              </a:prstGeom>
              <a:gradFill rotWithShape="1">
                <a:gsLst>
                  <a:gs pos="0">
                    <a:srgbClr val="3477A4">
                      <a:alpha val="50000"/>
                    </a:srgbClr>
                  </a:gs>
                  <a:gs pos="100000">
                    <a:srgbClr val="3477A4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234" name="AutoShape 10"/>
              <p:cNvSpPr>
                <a:spLocks noChangeArrowheads="1"/>
              </p:cNvSpPr>
              <p:nvPr/>
            </p:nvSpPr>
            <p:spPr bwMode="gray">
              <a:xfrm>
                <a:off x="773" y="3470"/>
                <a:ext cx="2158" cy="63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80D4F2">
                      <a:gamma/>
                      <a:tint val="33333"/>
                      <a:invGamma/>
                      <a:alpha val="50000"/>
                    </a:srgbClr>
                  </a:gs>
                  <a:gs pos="100000">
                    <a:srgbClr val="80D4F2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1104" y="1058"/>
              <a:ext cx="498" cy="498"/>
              <a:chOff x="1289" y="582"/>
              <a:chExt cx="668" cy="668"/>
            </a:xfrm>
          </p:grpSpPr>
          <p:sp>
            <p:nvSpPr>
              <p:cNvPr id="52236" name="Oval 12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2237" name="Oval 13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52238" name="Oval 14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52239" name="Oval 15"/>
              <p:cNvSpPr>
                <a:spLocks noChangeArrowheads="1"/>
              </p:cNvSpPr>
              <p:nvPr/>
            </p:nvSpPr>
            <p:spPr bwMode="gray">
              <a:xfrm>
                <a:off x="1310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52240" name="Oval 16"/>
              <p:cNvSpPr>
                <a:spLocks noChangeArrowheads="1"/>
              </p:cNvSpPr>
              <p:nvPr/>
            </p:nvSpPr>
            <p:spPr bwMode="gray">
              <a:xfrm>
                <a:off x="1345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2241" name="Text Box 17"/>
          <p:cNvSpPr txBox="1">
            <a:spLocks noChangeArrowheads="1"/>
          </p:cNvSpPr>
          <p:nvPr/>
        </p:nvSpPr>
        <p:spPr bwMode="gray">
          <a:xfrm>
            <a:off x="1589298" y="2031231"/>
            <a:ext cx="55378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2400" dirty="0">
                <a:solidFill>
                  <a:srgbClr val="000000"/>
                </a:solidFill>
                <a:ea typeface="宋体" pitchFamily="2" charset="-122"/>
              </a:rPr>
              <a:t>10</a:t>
            </a:r>
          </a:p>
        </p:txBody>
      </p:sp>
      <p:sp>
        <p:nvSpPr>
          <p:cNvPr id="52242" name="Text Box 18"/>
          <p:cNvSpPr txBox="1">
            <a:spLocks noChangeArrowheads="1"/>
          </p:cNvSpPr>
          <p:nvPr/>
        </p:nvSpPr>
        <p:spPr bwMode="gray">
          <a:xfrm>
            <a:off x="1147737" y="2746375"/>
            <a:ext cx="1557712" cy="13133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400" b="1" dirty="0">
                <a:solidFill>
                  <a:srgbClr val="000000"/>
                </a:solidFill>
                <a:latin typeface="Verdana" pitchFamily="34" charset="0"/>
                <a:ea typeface="宋体" pitchFamily="2" charset="-122"/>
              </a:rPr>
              <a:t>转换二进制</a:t>
            </a:r>
            <a:endParaRPr lang="en-US" altLang="zh-CN" sz="1400" b="1" dirty="0">
              <a:solidFill>
                <a:srgbClr val="000000"/>
              </a:solidFill>
              <a:latin typeface="Verdana" pitchFamily="34" charset="0"/>
              <a:ea typeface="宋体" pitchFamily="2" charset="-122"/>
            </a:endParaRPr>
          </a:p>
          <a:p>
            <a:pPr eaLnBrk="0" hangingPunct="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400" b="1" dirty="0">
                <a:solidFill>
                  <a:srgbClr val="000000"/>
                </a:solidFill>
                <a:latin typeface="Verdana" pitchFamily="34" charset="0"/>
                <a:ea typeface="宋体" pitchFamily="2" charset="-122"/>
              </a:rPr>
              <a:t>转换八进制</a:t>
            </a:r>
            <a:endParaRPr lang="en-US" altLang="zh-CN" sz="1400" b="1" dirty="0">
              <a:solidFill>
                <a:srgbClr val="000000"/>
              </a:solidFill>
              <a:latin typeface="Verdana" pitchFamily="34" charset="0"/>
              <a:ea typeface="宋体" pitchFamily="2" charset="-122"/>
            </a:endParaRPr>
          </a:p>
          <a:p>
            <a:pPr eaLnBrk="0" hangingPunct="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400" b="1" dirty="0">
                <a:solidFill>
                  <a:srgbClr val="000000"/>
                </a:solidFill>
                <a:latin typeface="Verdana" pitchFamily="34" charset="0"/>
                <a:ea typeface="宋体" pitchFamily="2" charset="-122"/>
              </a:rPr>
              <a:t>转换十六进制</a:t>
            </a:r>
            <a:endParaRPr lang="en-US" altLang="zh-CN" sz="1400" b="1" dirty="0">
              <a:solidFill>
                <a:srgbClr val="000000"/>
              </a:solidFill>
              <a:latin typeface="Verdana" pitchFamily="34" charset="0"/>
              <a:ea typeface="宋体" pitchFamily="2" charset="-122"/>
            </a:endParaRPr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2857463" y="1984375"/>
            <a:ext cx="1714512" cy="3316833"/>
            <a:chOff x="528" y="1058"/>
            <a:chExt cx="1680" cy="3125"/>
          </a:xfrm>
        </p:grpSpPr>
        <p:grpSp>
          <p:nvGrpSpPr>
            <p:cNvPr id="6" name="Group 20"/>
            <p:cNvGrpSpPr>
              <a:grpSpLocks/>
            </p:cNvGrpSpPr>
            <p:nvPr/>
          </p:nvGrpSpPr>
          <p:grpSpPr bwMode="auto">
            <a:xfrm>
              <a:off x="528" y="1296"/>
              <a:ext cx="1680" cy="2887"/>
              <a:chOff x="720" y="905"/>
              <a:chExt cx="2263" cy="3319"/>
            </a:xfrm>
          </p:grpSpPr>
          <p:sp>
            <p:nvSpPr>
              <p:cNvPr id="52245" name="AutoShape 21"/>
              <p:cNvSpPr>
                <a:spLocks noChangeArrowheads="1"/>
              </p:cNvSpPr>
              <p:nvPr/>
            </p:nvSpPr>
            <p:spPr bwMode="gray">
              <a:xfrm>
                <a:off x="720" y="905"/>
                <a:ext cx="2256" cy="2544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34B034"/>
                  </a:gs>
                  <a:gs pos="100000">
                    <a:srgbClr val="3F8B4A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246" name="AutoShape 22"/>
              <p:cNvSpPr>
                <a:spLocks noChangeArrowheads="1"/>
              </p:cNvSpPr>
              <p:nvPr/>
            </p:nvSpPr>
            <p:spPr bwMode="gray">
              <a:xfrm>
                <a:off x="755" y="912"/>
                <a:ext cx="2188" cy="2496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8EA91"/>
                  </a:gs>
                  <a:gs pos="100000">
                    <a:srgbClr val="21D347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247" name="AutoShape 23"/>
              <p:cNvSpPr>
                <a:spLocks noChangeArrowheads="1"/>
              </p:cNvSpPr>
              <p:nvPr/>
            </p:nvSpPr>
            <p:spPr bwMode="gray">
              <a:xfrm>
                <a:off x="773" y="2750"/>
                <a:ext cx="2158" cy="63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88EA91">
                      <a:alpha val="0"/>
                    </a:srgbClr>
                  </a:gs>
                  <a:gs pos="100000">
                    <a:srgbClr val="88EA91">
                      <a:gamma/>
                      <a:tint val="87843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248" name="AutoShape 24"/>
              <p:cNvSpPr>
                <a:spLocks noChangeArrowheads="1"/>
              </p:cNvSpPr>
              <p:nvPr/>
            </p:nvSpPr>
            <p:spPr bwMode="gray">
              <a:xfrm>
                <a:off x="773" y="932"/>
                <a:ext cx="2158" cy="63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88EA91">
                      <a:gamma/>
                      <a:tint val="33333"/>
                      <a:invGamma/>
                    </a:srgbClr>
                  </a:gs>
                  <a:gs pos="100000">
                    <a:srgbClr val="88EA91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249" name="AutoShape 25"/>
              <p:cNvSpPr>
                <a:spLocks noChangeArrowheads="1"/>
              </p:cNvSpPr>
              <p:nvPr/>
            </p:nvSpPr>
            <p:spPr bwMode="gray">
              <a:xfrm>
                <a:off x="727" y="3449"/>
                <a:ext cx="2256" cy="775"/>
              </a:xfrm>
              <a:prstGeom prst="roundRect">
                <a:avLst>
                  <a:gd name="adj" fmla="val 40389"/>
                </a:avLst>
              </a:prstGeom>
              <a:gradFill rotWithShape="1">
                <a:gsLst>
                  <a:gs pos="0">
                    <a:srgbClr val="3477A4">
                      <a:alpha val="50000"/>
                    </a:srgbClr>
                  </a:gs>
                  <a:gs pos="100000">
                    <a:srgbClr val="3477A4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250" name="AutoShape 26"/>
              <p:cNvSpPr>
                <a:spLocks noChangeArrowheads="1"/>
              </p:cNvSpPr>
              <p:nvPr/>
            </p:nvSpPr>
            <p:spPr bwMode="gray">
              <a:xfrm>
                <a:off x="773" y="3470"/>
                <a:ext cx="2158" cy="63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21D347">
                      <a:gamma/>
                      <a:tint val="33333"/>
                      <a:invGamma/>
                      <a:alpha val="50000"/>
                    </a:srgbClr>
                  </a:gs>
                  <a:gs pos="100000">
                    <a:srgbClr val="21D347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" name="Group 27"/>
            <p:cNvGrpSpPr>
              <a:grpSpLocks/>
            </p:cNvGrpSpPr>
            <p:nvPr/>
          </p:nvGrpSpPr>
          <p:grpSpPr bwMode="auto">
            <a:xfrm>
              <a:off x="1104" y="1058"/>
              <a:ext cx="498" cy="498"/>
              <a:chOff x="1289" y="582"/>
              <a:chExt cx="668" cy="668"/>
            </a:xfrm>
          </p:grpSpPr>
          <p:sp>
            <p:nvSpPr>
              <p:cNvPr id="52252" name="Oval 28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2253" name="Oval 29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52254" name="Oval 30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52255" name="Oval 31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52256" name="Oval 32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2257" name="Text Box 33"/>
          <p:cNvSpPr txBox="1">
            <a:spLocks noChangeArrowheads="1"/>
          </p:cNvSpPr>
          <p:nvPr/>
        </p:nvSpPr>
        <p:spPr bwMode="gray">
          <a:xfrm>
            <a:off x="3564426" y="2020060"/>
            <a:ext cx="279691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2400" dirty="0">
                <a:solidFill>
                  <a:srgbClr val="000000"/>
                </a:solidFill>
                <a:ea typeface="宋体" pitchFamily="2" charset="-122"/>
              </a:rPr>
              <a:t>2</a:t>
            </a:r>
          </a:p>
        </p:txBody>
      </p:sp>
      <p:sp>
        <p:nvSpPr>
          <p:cNvPr id="52258" name="Text Box 34"/>
          <p:cNvSpPr txBox="1">
            <a:spLocks noChangeArrowheads="1"/>
          </p:cNvSpPr>
          <p:nvPr/>
        </p:nvSpPr>
        <p:spPr bwMode="gray">
          <a:xfrm>
            <a:off x="2933662" y="2746375"/>
            <a:ext cx="1625462" cy="13133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400" b="1" dirty="0">
                <a:solidFill>
                  <a:srgbClr val="000000"/>
                </a:solidFill>
                <a:latin typeface="Verdana" pitchFamily="34" charset="0"/>
                <a:ea typeface="宋体" pitchFamily="2" charset="-122"/>
              </a:rPr>
              <a:t>转换十进制</a:t>
            </a:r>
            <a:endParaRPr lang="en-US" altLang="zh-CN" sz="1400" b="1" dirty="0">
              <a:solidFill>
                <a:srgbClr val="000000"/>
              </a:solidFill>
              <a:latin typeface="Verdana" pitchFamily="34" charset="0"/>
              <a:ea typeface="宋体" pitchFamily="2" charset="-122"/>
            </a:endParaRPr>
          </a:p>
          <a:p>
            <a:pPr eaLnBrk="0" hangingPunct="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400" b="1" dirty="0">
                <a:solidFill>
                  <a:srgbClr val="000000"/>
                </a:solidFill>
                <a:latin typeface="Verdana" pitchFamily="34" charset="0"/>
                <a:ea typeface="宋体" pitchFamily="2" charset="-122"/>
              </a:rPr>
              <a:t>转换八进制</a:t>
            </a:r>
            <a:endParaRPr lang="en-US" altLang="zh-CN" sz="1400" b="1" dirty="0">
              <a:solidFill>
                <a:srgbClr val="000000"/>
              </a:solidFill>
              <a:latin typeface="Verdana" pitchFamily="34" charset="0"/>
              <a:ea typeface="宋体" pitchFamily="2" charset="-122"/>
            </a:endParaRPr>
          </a:p>
          <a:p>
            <a:pPr eaLnBrk="0" hangingPunct="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400" b="1" dirty="0">
                <a:solidFill>
                  <a:srgbClr val="000000"/>
                </a:solidFill>
                <a:latin typeface="Verdana" pitchFamily="34" charset="0"/>
                <a:ea typeface="宋体" pitchFamily="2" charset="-122"/>
              </a:rPr>
              <a:t>转换十六进制</a:t>
            </a:r>
            <a:endParaRPr lang="en-US" altLang="zh-CN" sz="1400" b="1" dirty="0">
              <a:solidFill>
                <a:srgbClr val="000000"/>
              </a:solidFill>
              <a:latin typeface="Verdana" pitchFamily="34" charset="0"/>
              <a:ea typeface="宋体" pitchFamily="2" charset="-122"/>
            </a:endParaRPr>
          </a:p>
        </p:txBody>
      </p:sp>
      <p:grpSp>
        <p:nvGrpSpPr>
          <p:cNvPr id="8" name="Group 35"/>
          <p:cNvGrpSpPr>
            <a:grpSpLocks/>
          </p:cNvGrpSpPr>
          <p:nvPr/>
        </p:nvGrpSpPr>
        <p:grpSpPr bwMode="auto">
          <a:xfrm>
            <a:off x="4714851" y="1984375"/>
            <a:ext cx="1704995" cy="3316833"/>
            <a:chOff x="528" y="1058"/>
            <a:chExt cx="1680" cy="3125"/>
          </a:xfrm>
        </p:grpSpPr>
        <p:grpSp>
          <p:nvGrpSpPr>
            <p:cNvPr id="9" name="Group 36"/>
            <p:cNvGrpSpPr>
              <a:grpSpLocks/>
            </p:cNvGrpSpPr>
            <p:nvPr/>
          </p:nvGrpSpPr>
          <p:grpSpPr bwMode="auto">
            <a:xfrm>
              <a:off x="528" y="1296"/>
              <a:ext cx="1680" cy="2887"/>
              <a:chOff x="720" y="905"/>
              <a:chExt cx="2263" cy="3319"/>
            </a:xfrm>
          </p:grpSpPr>
          <p:sp>
            <p:nvSpPr>
              <p:cNvPr id="52261" name="AutoShape 37"/>
              <p:cNvSpPr>
                <a:spLocks noChangeArrowheads="1"/>
              </p:cNvSpPr>
              <p:nvPr/>
            </p:nvSpPr>
            <p:spPr bwMode="gray">
              <a:xfrm>
                <a:off x="720" y="905"/>
                <a:ext cx="2256" cy="2544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B59F43"/>
                  </a:gs>
                  <a:gs pos="100000">
                    <a:srgbClr val="8F8849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262" name="AutoShape 38"/>
              <p:cNvSpPr>
                <a:spLocks noChangeArrowheads="1"/>
              </p:cNvSpPr>
              <p:nvPr/>
            </p:nvSpPr>
            <p:spPr bwMode="gray">
              <a:xfrm>
                <a:off x="755" y="912"/>
                <a:ext cx="2188" cy="2496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EAEC86"/>
                  </a:gs>
                  <a:gs pos="100000">
                    <a:srgbClr val="DCCE4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263" name="AutoShape 39"/>
              <p:cNvSpPr>
                <a:spLocks noChangeArrowheads="1"/>
              </p:cNvSpPr>
              <p:nvPr/>
            </p:nvSpPr>
            <p:spPr bwMode="gray">
              <a:xfrm>
                <a:off x="773" y="2750"/>
                <a:ext cx="2158" cy="63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AEC86">
                      <a:alpha val="0"/>
                    </a:srgbClr>
                  </a:gs>
                  <a:gs pos="100000">
                    <a:srgbClr val="EAEC86">
                      <a:gamma/>
                      <a:tint val="87843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264" name="AutoShape 40"/>
              <p:cNvSpPr>
                <a:spLocks noChangeArrowheads="1"/>
              </p:cNvSpPr>
              <p:nvPr/>
            </p:nvSpPr>
            <p:spPr bwMode="gray">
              <a:xfrm>
                <a:off x="773" y="932"/>
                <a:ext cx="2158" cy="63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AEC86">
                      <a:gamma/>
                      <a:tint val="33333"/>
                      <a:invGamma/>
                    </a:srgbClr>
                  </a:gs>
                  <a:gs pos="100000">
                    <a:srgbClr val="EAEC86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265" name="AutoShape 41"/>
              <p:cNvSpPr>
                <a:spLocks noChangeArrowheads="1"/>
              </p:cNvSpPr>
              <p:nvPr/>
            </p:nvSpPr>
            <p:spPr bwMode="gray">
              <a:xfrm>
                <a:off x="727" y="3449"/>
                <a:ext cx="2256" cy="775"/>
              </a:xfrm>
              <a:prstGeom prst="roundRect">
                <a:avLst>
                  <a:gd name="adj" fmla="val 40389"/>
                </a:avLst>
              </a:prstGeom>
              <a:gradFill rotWithShape="1">
                <a:gsLst>
                  <a:gs pos="0">
                    <a:srgbClr val="3477A4">
                      <a:alpha val="50000"/>
                    </a:srgbClr>
                  </a:gs>
                  <a:gs pos="100000">
                    <a:srgbClr val="3477A4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266" name="AutoShape 42"/>
              <p:cNvSpPr>
                <a:spLocks noChangeArrowheads="1"/>
              </p:cNvSpPr>
              <p:nvPr/>
            </p:nvSpPr>
            <p:spPr bwMode="gray">
              <a:xfrm>
                <a:off x="773" y="3470"/>
                <a:ext cx="2158" cy="63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AEC86">
                      <a:gamma/>
                      <a:tint val="33333"/>
                      <a:invGamma/>
                      <a:alpha val="50000"/>
                    </a:srgbClr>
                  </a:gs>
                  <a:gs pos="100000">
                    <a:srgbClr val="EAEC86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" name="Group 43"/>
            <p:cNvGrpSpPr>
              <a:grpSpLocks/>
            </p:cNvGrpSpPr>
            <p:nvPr/>
          </p:nvGrpSpPr>
          <p:grpSpPr bwMode="auto">
            <a:xfrm>
              <a:off x="1104" y="1058"/>
              <a:ext cx="498" cy="498"/>
              <a:chOff x="1289" y="582"/>
              <a:chExt cx="668" cy="668"/>
            </a:xfrm>
          </p:grpSpPr>
          <p:sp>
            <p:nvSpPr>
              <p:cNvPr id="52268" name="Oval 44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2269" name="Oval 45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52270" name="Oval 46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52271" name="Oval 47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52272" name="Oval 48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2273" name="Text Box 49"/>
          <p:cNvSpPr txBox="1">
            <a:spLocks noChangeArrowheads="1"/>
          </p:cNvSpPr>
          <p:nvPr/>
        </p:nvSpPr>
        <p:spPr bwMode="gray">
          <a:xfrm>
            <a:off x="5413056" y="2033590"/>
            <a:ext cx="27813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2400" dirty="0">
                <a:solidFill>
                  <a:srgbClr val="000000"/>
                </a:solidFill>
                <a:ea typeface="宋体" pitchFamily="2" charset="-122"/>
              </a:rPr>
              <a:t>8</a:t>
            </a:r>
          </a:p>
        </p:txBody>
      </p:sp>
      <p:sp>
        <p:nvSpPr>
          <p:cNvPr id="52274" name="Text Box 50"/>
          <p:cNvSpPr txBox="1">
            <a:spLocks noChangeArrowheads="1"/>
          </p:cNvSpPr>
          <p:nvPr/>
        </p:nvSpPr>
        <p:spPr bwMode="gray">
          <a:xfrm>
            <a:off x="4791050" y="2746375"/>
            <a:ext cx="1616440" cy="13133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400" b="1" dirty="0">
                <a:solidFill>
                  <a:srgbClr val="000000"/>
                </a:solidFill>
                <a:latin typeface="Verdana" pitchFamily="34" charset="0"/>
                <a:ea typeface="宋体" pitchFamily="2" charset="-122"/>
              </a:rPr>
              <a:t>转换二进制</a:t>
            </a:r>
            <a:endParaRPr lang="en-US" altLang="zh-CN" sz="1400" b="1" dirty="0">
              <a:solidFill>
                <a:srgbClr val="000000"/>
              </a:solidFill>
              <a:latin typeface="Verdana" pitchFamily="34" charset="0"/>
              <a:ea typeface="宋体" pitchFamily="2" charset="-122"/>
            </a:endParaRPr>
          </a:p>
          <a:p>
            <a:pPr eaLnBrk="0" hangingPunct="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400" b="1" dirty="0">
                <a:solidFill>
                  <a:srgbClr val="000000"/>
                </a:solidFill>
                <a:latin typeface="Verdana" pitchFamily="34" charset="0"/>
                <a:ea typeface="宋体" pitchFamily="2" charset="-122"/>
              </a:rPr>
              <a:t>转换十进制</a:t>
            </a:r>
            <a:endParaRPr lang="en-US" altLang="zh-CN" sz="1400" b="1" dirty="0">
              <a:solidFill>
                <a:srgbClr val="000000"/>
              </a:solidFill>
              <a:latin typeface="Verdana" pitchFamily="34" charset="0"/>
              <a:ea typeface="宋体" pitchFamily="2" charset="-122"/>
            </a:endParaRPr>
          </a:p>
          <a:p>
            <a:pPr eaLnBrk="0" hangingPunct="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400" b="1" dirty="0">
                <a:solidFill>
                  <a:srgbClr val="000000"/>
                </a:solidFill>
                <a:latin typeface="Verdana" pitchFamily="34" charset="0"/>
                <a:ea typeface="宋体" pitchFamily="2" charset="-122"/>
              </a:rPr>
              <a:t>转换十六进制</a:t>
            </a:r>
            <a:endParaRPr lang="en-US" altLang="zh-CN" sz="1400" b="1" dirty="0">
              <a:solidFill>
                <a:srgbClr val="000000"/>
              </a:solidFill>
              <a:latin typeface="Verdana" pitchFamily="34" charset="0"/>
              <a:ea typeface="宋体" pitchFamily="2" charset="-122"/>
            </a:endParaRPr>
          </a:p>
        </p:txBody>
      </p:sp>
      <p:grpSp>
        <p:nvGrpSpPr>
          <p:cNvPr id="51" name="Group 35"/>
          <p:cNvGrpSpPr>
            <a:grpSpLocks/>
          </p:cNvGrpSpPr>
          <p:nvPr/>
        </p:nvGrpSpPr>
        <p:grpSpPr bwMode="auto">
          <a:xfrm>
            <a:off x="6500801" y="1965343"/>
            <a:ext cx="1704995" cy="3316833"/>
            <a:chOff x="528" y="1058"/>
            <a:chExt cx="1680" cy="3125"/>
          </a:xfrm>
        </p:grpSpPr>
        <p:grpSp>
          <p:nvGrpSpPr>
            <p:cNvPr id="52" name="Group 36"/>
            <p:cNvGrpSpPr>
              <a:grpSpLocks/>
            </p:cNvGrpSpPr>
            <p:nvPr/>
          </p:nvGrpSpPr>
          <p:grpSpPr bwMode="auto">
            <a:xfrm>
              <a:off x="528" y="1296"/>
              <a:ext cx="1680" cy="2887"/>
              <a:chOff x="720" y="905"/>
              <a:chExt cx="2263" cy="3319"/>
            </a:xfrm>
          </p:grpSpPr>
          <p:sp>
            <p:nvSpPr>
              <p:cNvPr id="59" name="AutoShape 37"/>
              <p:cNvSpPr>
                <a:spLocks noChangeArrowheads="1"/>
              </p:cNvSpPr>
              <p:nvPr/>
            </p:nvSpPr>
            <p:spPr bwMode="gray">
              <a:xfrm>
                <a:off x="720" y="905"/>
                <a:ext cx="2256" cy="2544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B59F43"/>
                  </a:gs>
                  <a:gs pos="100000">
                    <a:srgbClr val="8F8849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AutoShape 38"/>
              <p:cNvSpPr>
                <a:spLocks noChangeArrowheads="1"/>
              </p:cNvSpPr>
              <p:nvPr/>
            </p:nvSpPr>
            <p:spPr bwMode="gray">
              <a:xfrm>
                <a:off x="755" y="912"/>
                <a:ext cx="2188" cy="2496"/>
              </a:xfrm>
              <a:prstGeom prst="roundRect">
                <a:avLst>
                  <a:gd name="adj" fmla="val 16667"/>
                </a:avLst>
              </a:prstGeom>
              <a:solidFill>
                <a:srgbClr val="FF999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" name="AutoShape 39"/>
              <p:cNvSpPr>
                <a:spLocks noChangeArrowheads="1"/>
              </p:cNvSpPr>
              <p:nvPr/>
            </p:nvSpPr>
            <p:spPr bwMode="gray">
              <a:xfrm>
                <a:off x="773" y="2750"/>
                <a:ext cx="2158" cy="63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AEC86">
                      <a:alpha val="0"/>
                    </a:srgbClr>
                  </a:gs>
                  <a:gs pos="100000">
                    <a:srgbClr val="EAEC86">
                      <a:gamma/>
                      <a:tint val="87843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" name="AutoShape 40"/>
              <p:cNvSpPr>
                <a:spLocks noChangeArrowheads="1"/>
              </p:cNvSpPr>
              <p:nvPr/>
            </p:nvSpPr>
            <p:spPr bwMode="gray">
              <a:xfrm>
                <a:off x="773" y="932"/>
                <a:ext cx="2158" cy="63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AEC86">
                      <a:gamma/>
                      <a:tint val="33333"/>
                      <a:invGamma/>
                    </a:srgbClr>
                  </a:gs>
                  <a:gs pos="100000">
                    <a:srgbClr val="EAEC86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" name="AutoShape 41"/>
              <p:cNvSpPr>
                <a:spLocks noChangeArrowheads="1"/>
              </p:cNvSpPr>
              <p:nvPr/>
            </p:nvSpPr>
            <p:spPr bwMode="gray">
              <a:xfrm>
                <a:off x="727" y="3449"/>
                <a:ext cx="2256" cy="775"/>
              </a:xfrm>
              <a:prstGeom prst="roundRect">
                <a:avLst>
                  <a:gd name="adj" fmla="val 40389"/>
                </a:avLst>
              </a:prstGeom>
              <a:gradFill rotWithShape="1">
                <a:gsLst>
                  <a:gs pos="0">
                    <a:srgbClr val="3477A4">
                      <a:alpha val="50000"/>
                    </a:srgbClr>
                  </a:gs>
                  <a:gs pos="100000">
                    <a:srgbClr val="3477A4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4" name="AutoShape 42"/>
              <p:cNvSpPr>
                <a:spLocks noChangeArrowheads="1"/>
              </p:cNvSpPr>
              <p:nvPr/>
            </p:nvSpPr>
            <p:spPr bwMode="gray">
              <a:xfrm>
                <a:off x="773" y="3470"/>
                <a:ext cx="2158" cy="63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AEC86">
                      <a:gamma/>
                      <a:tint val="33333"/>
                      <a:invGamma/>
                      <a:alpha val="50000"/>
                    </a:srgbClr>
                  </a:gs>
                  <a:gs pos="100000">
                    <a:srgbClr val="EAEC86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3" name="Group 43"/>
            <p:cNvGrpSpPr>
              <a:grpSpLocks/>
            </p:cNvGrpSpPr>
            <p:nvPr/>
          </p:nvGrpSpPr>
          <p:grpSpPr bwMode="auto">
            <a:xfrm>
              <a:off x="1104" y="1058"/>
              <a:ext cx="498" cy="498"/>
              <a:chOff x="1289" y="582"/>
              <a:chExt cx="668" cy="668"/>
            </a:xfrm>
          </p:grpSpPr>
          <p:sp>
            <p:nvSpPr>
              <p:cNvPr id="54" name="Oval 44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5" name="Oval 45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56" name="Oval 46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57" name="Oval 47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58" name="Oval 48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5" name="Text Box 49"/>
          <p:cNvSpPr txBox="1">
            <a:spLocks noChangeArrowheads="1"/>
          </p:cNvSpPr>
          <p:nvPr/>
        </p:nvSpPr>
        <p:spPr bwMode="gray">
          <a:xfrm>
            <a:off x="7053703" y="2020053"/>
            <a:ext cx="54611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2400" dirty="0">
                <a:solidFill>
                  <a:srgbClr val="000000"/>
                </a:solidFill>
                <a:ea typeface="宋体" pitchFamily="2" charset="-122"/>
              </a:rPr>
              <a:t>16</a:t>
            </a:r>
          </a:p>
        </p:txBody>
      </p:sp>
      <p:sp>
        <p:nvSpPr>
          <p:cNvPr id="66" name="Text Box 50"/>
          <p:cNvSpPr txBox="1">
            <a:spLocks noChangeArrowheads="1"/>
          </p:cNvSpPr>
          <p:nvPr/>
        </p:nvSpPr>
        <p:spPr bwMode="gray">
          <a:xfrm>
            <a:off x="6577000" y="2727343"/>
            <a:ext cx="1616440" cy="13133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400" b="1" dirty="0">
                <a:solidFill>
                  <a:srgbClr val="000000"/>
                </a:solidFill>
                <a:latin typeface="Verdana" pitchFamily="34" charset="0"/>
                <a:ea typeface="宋体" pitchFamily="2" charset="-122"/>
              </a:rPr>
              <a:t>转换二进制</a:t>
            </a:r>
            <a:endParaRPr lang="en-US" altLang="zh-CN" sz="1400" b="1" dirty="0">
              <a:solidFill>
                <a:srgbClr val="000000"/>
              </a:solidFill>
              <a:latin typeface="Verdana" pitchFamily="34" charset="0"/>
              <a:ea typeface="宋体" pitchFamily="2" charset="-122"/>
            </a:endParaRPr>
          </a:p>
          <a:p>
            <a:pPr eaLnBrk="0" hangingPunct="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400" b="1" dirty="0">
                <a:solidFill>
                  <a:srgbClr val="000000"/>
                </a:solidFill>
                <a:latin typeface="Verdana" pitchFamily="34" charset="0"/>
                <a:ea typeface="宋体" pitchFamily="2" charset="-122"/>
              </a:rPr>
              <a:t>转换八进制</a:t>
            </a:r>
            <a:endParaRPr lang="en-US" altLang="zh-CN" sz="1400" b="1" dirty="0">
              <a:solidFill>
                <a:srgbClr val="000000"/>
              </a:solidFill>
              <a:latin typeface="Verdana" pitchFamily="34" charset="0"/>
              <a:ea typeface="宋体" pitchFamily="2" charset="-122"/>
            </a:endParaRPr>
          </a:p>
          <a:p>
            <a:pPr eaLnBrk="0" hangingPunct="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400" b="1" dirty="0">
                <a:solidFill>
                  <a:srgbClr val="000000"/>
                </a:solidFill>
                <a:latin typeface="Verdana" pitchFamily="34" charset="0"/>
                <a:ea typeface="宋体" pitchFamily="2" charset="-122"/>
              </a:rPr>
              <a:t>转换十进制</a:t>
            </a:r>
            <a:endParaRPr lang="en-US" altLang="zh-CN" sz="1400" b="1" dirty="0">
              <a:solidFill>
                <a:srgbClr val="000000"/>
              </a:solidFill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69" name="矩形 68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70" name="矩形 69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■</a:t>
            </a:r>
          </a:p>
        </p:txBody>
      </p:sp>
      <p:sp>
        <p:nvSpPr>
          <p:cNvPr id="71" name="矩形 70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72" name="矩形 71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73" name="矩形 72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数的进制</a:t>
            </a:r>
          </a:p>
        </p:txBody>
      </p:sp>
      <p:sp>
        <p:nvSpPr>
          <p:cNvPr id="74" name="矩形 73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数制转换</a:t>
            </a:r>
          </a:p>
        </p:txBody>
      </p:sp>
      <p:sp>
        <p:nvSpPr>
          <p:cNvPr id="75" name="矩形 74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数据存储</a:t>
            </a:r>
          </a:p>
        </p:txBody>
      </p:sp>
    </p:spTree>
    <p:extLst>
      <p:ext uri="{BB962C8B-B14F-4D97-AF65-F5344CB8AC3E}">
        <p14:creationId xmlns:p14="http://schemas.microsoft.com/office/powerpoint/2010/main" val="183431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71"/>
    </mc:Choice>
    <mc:Fallback xmlns="">
      <p:transition spd="slow" advTm="6971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数制转换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55652"/>
            <a:ext cx="8229600" cy="1457324"/>
          </a:xfrm>
        </p:spPr>
        <p:txBody>
          <a:bodyPr/>
          <a:lstStyle/>
          <a:p>
            <a:r>
              <a:rPr lang="zh-CN" altLang="en-US" dirty="0"/>
              <a:t>十进制转换为</a:t>
            </a:r>
            <a:r>
              <a:rPr lang="en-US" altLang="zh-CN" dirty="0"/>
              <a:t>R</a:t>
            </a:r>
            <a:r>
              <a:rPr lang="zh-CN" altLang="en-US" dirty="0"/>
              <a:t>进制</a:t>
            </a:r>
            <a:endParaRPr lang="en-US" altLang="zh-CN" dirty="0"/>
          </a:p>
          <a:p>
            <a:pPr lvl="1"/>
            <a:r>
              <a:rPr lang="zh-CN" altLang="en-US" dirty="0"/>
              <a:t>除</a:t>
            </a:r>
            <a:r>
              <a:rPr lang="en-US" altLang="zh-CN" dirty="0"/>
              <a:t>R</a:t>
            </a:r>
            <a:r>
              <a:rPr lang="zh-CN" altLang="en-US" dirty="0"/>
              <a:t>取余，倒排余数</a:t>
            </a:r>
            <a:endParaRPr lang="en-US" altLang="zh-CN" dirty="0"/>
          </a:p>
          <a:p>
            <a:pPr lvl="2"/>
            <a:r>
              <a:rPr lang="en-US" altLang="zh-CN" dirty="0"/>
              <a:t>19</a:t>
            </a:r>
            <a:r>
              <a:rPr lang="zh-CN" altLang="en-US" dirty="0"/>
              <a:t>（</a:t>
            </a:r>
            <a:r>
              <a:rPr lang="en-US" altLang="zh-CN" dirty="0"/>
              <a:t>10</a:t>
            </a:r>
            <a:r>
              <a:rPr lang="zh-CN" altLang="en-US" dirty="0"/>
              <a:t>）</a:t>
            </a:r>
            <a:r>
              <a:rPr lang="en-US" altLang="zh-CN" dirty="0"/>
              <a:t>= </a:t>
            </a:r>
            <a:endParaRPr lang="zh-CN" altLang="en-US" dirty="0"/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2401" y="3584904"/>
            <a:ext cx="333375" cy="439737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36563" y="3648409"/>
            <a:ext cx="95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36563" y="4010359"/>
            <a:ext cx="109537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84176" y="3591254"/>
            <a:ext cx="180975" cy="439737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41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27176" y="4008766"/>
            <a:ext cx="180975" cy="439738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39" name="Picture 1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95601" y="3140968"/>
            <a:ext cx="638175" cy="439738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29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181351" y="4008766"/>
            <a:ext cx="180975" cy="439738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9439" y="4019884"/>
            <a:ext cx="95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2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65151" y="4008766"/>
            <a:ext cx="180975" cy="439738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55633" y="4377074"/>
            <a:ext cx="9525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714744" y="3234636"/>
            <a:ext cx="485775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Picture 28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059832" y="2662560"/>
            <a:ext cx="198437" cy="4064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40" name="Picture 29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201119" y="2662560"/>
            <a:ext cx="744538" cy="4064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30" name="Picture 30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176588" y="4365954"/>
            <a:ext cx="180975" cy="439737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32" name="Picture 31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176588" y="4723141"/>
            <a:ext cx="180975" cy="439738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35" name="Picture 3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176588" y="5080329"/>
            <a:ext cx="180975" cy="439737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37" name="Picture 33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176588" y="5377191"/>
            <a:ext cx="180975" cy="439738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38" name="Picture 35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131269" y="2627633"/>
            <a:ext cx="180975" cy="439738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36" name="Picture 36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378919" y="2627633"/>
            <a:ext cx="180975" cy="439738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33" name="Picture 37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3631332" y="2627633"/>
            <a:ext cx="180975" cy="439738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31" name="Picture 38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3878982" y="2627633"/>
            <a:ext cx="180975" cy="439738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44" name="Picture 39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4131394" y="2627633"/>
            <a:ext cx="180975" cy="439738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27" name="TextBox 26"/>
          <p:cNvSpPr txBox="1"/>
          <p:nvPr/>
        </p:nvSpPr>
        <p:spPr>
          <a:xfrm>
            <a:off x="5292080" y="2607295"/>
            <a:ext cx="3429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 140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10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= 8C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16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）</a:t>
            </a:r>
          </a:p>
        </p:txBody>
      </p:sp>
      <p:pic>
        <p:nvPicPr>
          <p:cNvPr id="2089" name="Picture 41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364088" y="3140968"/>
            <a:ext cx="309562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矩形 46">
            <a:hlinkClick r:id="rId25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48" name="矩形 47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■</a:t>
            </a:r>
          </a:p>
        </p:txBody>
      </p:sp>
      <p:sp>
        <p:nvSpPr>
          <p:cNvPr id="49" name="矩形 48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50" name="矩形 49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51" name="矩形 50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数的进制</a:t>
            </a:r>
          </a:p>
        </p:txBody>
      </p:sp>
      <p:sp>
        <p:nvSpPr>
          <p:cNvPr id="52" name="矩形 51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数制转换</a:t>
            </a:r>
          </a:p>
        </p:txBody>
      </p:sp>
      <p:sp>
        <p:nvSpPr>
          <p:cNvPr id="53" name="矩形 52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数据存储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354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55"/>
    </mc:Choice>
    <mc:Fallback xmlns="">
      <p:transition spd="slow" advTm="48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85185E-6 L 0.11597 -0.0023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00" y="-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2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数制转换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二进制转换为十进制</a:t>
            </a:r>
            <a:endParaRPr lang="en-US" altLang="zh-CN" dirty="0"/>
          </a:p>
          <a:p>
            <a:pPr lvl="1"/>
            <a:r>
              <a:rPr lang="zh-CN" altLang="en-US" dirty="0"/>
              <a:t>按“权”展开，累加求和</a:t>
            </a:r>
            <a:endParaRPr lang="en-US" altLang="zh-CN" dirty="0"/>
          </a:p>
          <a:p>
            <a:r>
              <a:rPr lang="zh-CN" altLang="en-US" dirty="0"/>
              <a:t>二进制转换为八进制</a:t>
            </a:r>
            <a:endParaRPr lang="en-US" altLang="zh-CN" dirty="0"/>
          </a:p>
          <a:p>
            <a:pPr lvl="1"/>
            <a:r>
              <a:rPr lang="zh-CN" altLang="en-US" dirty="0"/>
              <a:t>从小数点位置，整数向左，小数向右，每三位二进制数为一组，不足三位补</a:t>
            </a:r>
            <a:r>
              <a:rPr lang="en-US" altLang="zh-CN" dirty="0"/>
              <a:t>0</a:t>
            </a:r>
          </a:p>
          <a:p>
            <a:pPr lvl="2"/>
            <a:r>
              <a:rPr lang="en-US" altLang="zh-CN" dirty="0"/>
              <a:t>1001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=&gt;(001)(001)</a:t>
            </a:r>
          </a:p>
          <a:p>
            <a:pPr lvl="1"/>
            <a:r>
              <a:rPr lang="zh-CN" altLang="en-US" dirty="0"/>
              <a:t>将每组三位二进制数转换为相应的八进制数并按顺序排列在一起</a:t>
            </a:r>
          </a:p>
          <a:p>
            <a:pPr lvl="2"/>
            <a:r>
              <a:rPr lang="zh-CN" altLang="en-US" dirty="0"/>
              <a:t>101010111（2）=&gt; (101)(010)(111) =&gt; 527（</a:t>
            </a:r>
            <a:r>
              <a:rPr lang="en-US" altLang="zh-CN" dirty="0"/>
              <a:t>8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■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数的进制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数制转换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数据存储</a:t>
            </a:r>
          </a:p>
        </p:txBody>
      </p:sp>
    </p:spTree>
    <p:extLst>
      <p:ext uri="{BB962C8B-B14F-4D97-AF65-F5344CB8AC3E}">
        <p14:creationId xmlns:p14="http://schemas.microsoft.com/office/powerpoint/2010/main" val="225270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416"/>
    </mc:Choice>
    <mc:Fallback xmlns="">
      <p:transition spd="slow" advTm="69416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>
            <a:grpSpLocks/>
          </p:cNvGrpSpPr>
          <p:nvPr/>
        </p:nvGrpSpPr>
        <p:grpSpPr bwMode="auto">
          <a:xfrm>
            <a:off x="1664047" y="3369978"/>
            <a:ext cx="5356225" cy="2651310"/>
            <a:chOff x="1643042" y="3209740"/>
            <a:chExt cx="5356246" cy="2651322"/>
          </a:xfrm>
        </p:grpSpPr>
        <p:sp>
          <p:nvSpPr>
            <p:cNvPr id="14" name="五边形 13"/>
            <p:cNvSpPr/>
            <p:nvPr/>
          </p:nvSpPr>
          <p:spPr bwMode="auto">
            <a:xfrm flipH="1">
              <a:off x="2041506" y="3209740"/>
              <a:ext cx="4957782" cy="792166"/>
            </a:xfrm>
            <a:prstGeom prst="homePlate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 dirty="0">
                <a:solidFill>
                  <a:sysClr val="window" lastClr="FFFFFF"/>
                </a:solidFill>
                <a:latin typeface="Arial"/>
                <a:ea typeface="黑体"/>
              </a:endParaRPr>
            </a:p>
          </p:txBody>
        </p:sp>
        <p:sp>
          <p:nvSpPr>
            <p:cNvPr id="16" name="五边形 15"/>
            <p:cNvSpPr/>
            <p:nvPr/>
          </p:nvSpPr>
          <p:spPr bwMode="auto">
            <a:xfrm flipH="1">
              <a:off x="2041506" y="4146556"/>
              <a:ext cx="4957782" cy="793753"/>
            </a:xfrm>
            <a:prstGeom prst="homePlate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 dirty="0">
                <a:solidFill>
                  <a:sysClr val="window" lastClr="FFFFFF"/>
                </a:solidFill>
                <a:latin typeface="Arial"/>
                <a:ea typeface="黑体"/>
              </a:endParaRPr>
            </a:p>
          </p:txBody>
        </p:sp>
        <p:sp>
          <p:nvSpPr>
            <p:cNvPr id="17" name="五边形 16"/>
            <p:cNvSpPr/>
            <p:nvPr/>
          </p:nvSpPr>
          <p:spPr bwMode="auto">
            <a:xfrm flipH="1">
              <a:off x="2041506" y="5065722"/>
              <a:ext cx="4957782" cy="792165"/>
            </a:xfrm>
            <a:prstGeom prst="homePlate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 dirty="0">
                <a:solidFill>
                  <a:sysClr val="window" lastClr="FFFFFF"/>
                </a:solidFill>
                <a:latin typeface="Arial"/>
                <a:ea typeface="黑体"/>
              </a:endParaRPr>
            </a:p>
          </p:txBody>
        </p:sp>
        <p:grpSp>
          <p:nvGrpSpPr>
            <p:cNvPr id="3" name="组合 19"/>
            <p:cNvGrpSpPr>
              <a:grpSpLocks/>
            </p:cNvGrpSpPr>
            <p:nvPr/>
          </p:nvGrpSpPr>
          <p:grpSpPr bwMode="auto">
            <a:xfrm>
              <a:off x="1643042" y="3216082"/>
              <a:ext cx="792165" cy="788992"/>
              <a:chOff x="854055" y="2573140"/>
              <a:chExt cx="792165" cy="788992"/>
            </a:xfrm>
          </p:grpSpPr>
          <p:sp>
            <p:nvSpPr>
              <p:cNvPr id="27" name="椭圆 26"/>
              <p:cNvSpPr>
                <a:spLocks noChangeAspect="1"/>
              </p:cNvSpPr>
              <p:nvPr/>
            </p:nvSpPr>
            <p:spPr bwMode="auto">
              <a:xfrm>
                <a:off x="857230" y="2573140"/>
                <a:ext cx="788990" cy="788992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4116" name="图片 22" descr="NANKAI.png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4055" y="2573140"/>
                <a:ext cx="788987" cy="788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5" name="组合 28"/>
            <p:cNvGrpSpPr>
              <a:grpSpLocks/>
            </p:cNvGrpSpPr>
            <p:nvPr/>
          </p:nvGrpSpPr>
          <p:grpSpPr bwMode="auto">
            <a:xfrm>
              <a:off x="1643042" y="4143380"/>
              <a:ext cx="792156" cy="788988"/>
              <a:chOff x="854055" y="1643050"/>
              <a:chExt cx="792156" cy="788988"/>
            </a:xfrm>
          </p:grpSpPr>
          <p:sp>
            <p:nvSpPr>
              <p:cNvPr id="30" name="椭圆 29"/>
              <p:cNvSpPr>
                <a:spLocks noChangeAspect="1"/>
              </p:cNvSpPr>
              <p:nvPr/>
            </p:nvSpPr>
            <p:spPr bwMode="auto">
              <a:xfrm>
                <a:off x="857230" y="1643051"/>
                <a:ext cx="788990" cy="78899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4112" name="图片 22" descr="NANKAI.png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4055" y="1643050"/>
                <a:ext cx="788987" cy="788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6" name="组合 31"/>
            <p:cNvGrpSpPr>
              <a:grpSpLocks/>
            </p:cNvGrpSpPr>
            <p:nvPr/>
          </p:nvGrpSpPr>
          <p:grpSpPr bwMode="auto">
            <a:xfrm>
              <a:off x="1643042" y="5072074"/>
              <a:ext cx="792156" cy="788988"/>
              <a:chOff x="854055" y="1643050"/>
              <a:chExt cx="792156" cy="788988"/>
            </a:xfrm>
          </p:grpSpPr>
          <p:sp>
            <p:nvSpPr>
              <p:cNvPr id="33" name="椭圆 32"/>
              <p:cNvSpPr>
                <a:spLocks noChangeAspect="1"/>
              </p:cNvSpPr>
              <p:nvPr/>
            </p:nvSpPr>
            <p:spPr bwMode="auto">
              <a:xfrm>
                <a:off x="857230" y="1643048"/>
                <a:ext cx="788990" cy="78899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4110" name="图片 22" descr="NANKAI.png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4055" y="1643050"/>
                <a:ext cx="788987" cy="788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2" name="组合 34"/>
          <p:cNvGrpSpPr>
            <a:grpSpLocks/>
          </p:cNvGrpSpPr>
          <p:nvPr/>
        </p:nvGrpSpPr>
        <p:grpSpPr bwMode="auto">
          <a:xfrm>
            <a:off x="1664047" y="1441526"/>
            <a:ext cx="5356225" cy="1727783"/>
            <a:chOff x="1643042" y="3212518"/>
            <a:chExt cx="5356246" cy="1727791"/>
          </a:xfrm>
        </p:grpSpPr>
        <p:sp>
          <p:nvSpPr>
            <p:cNvPr id="23" name="五边形 22"/>
            <p:cNvSpPr/>
            <p:nvPr/>
          </p:nvSpPr>
          <p:spPr bwMode="auto">
            <a:xfrm flipH="1">
              <a:off x="2041506" y="3212518"/>
              <a:ext cx="4957782" cy="792166"/>
            </a:xfrm>
            <a:prstGeom prst="homePlate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 dirty="0">
                <a:solidFill>
                  <a:sysClr val="window" lastClr="FFFFFF"/>
                </a:solidFill>
                <a:latin typeface="Arial"/>
                <a:ea typeface="黑体"/>
              </a:endParaRPr>
            </a:p>
          </p:txBody>
        </p:sp>
        <p:sp>
          <p:nvSpPr>
            <p:cNvPr id="25" name="五边形 24"/>
            <p:cNvSpPr/>
            <p:nvPr/>
          </p:nvSpPr>
          <p:spPr bwMode="auto">
            <a:xfrm flipH="1">
              <a:off x="2041506" y="4146556"/>
              <a:ext cx="4957782" cy="793753"/>
            </a:xfrm>
            <a:prstGeom prst="homePlate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 dirty="0">
                <a:solidFill>
                  <a:sysClr val="window" lastClr="FFFFFF"/>
                </a:solidFill>
                <a:latin typeface="Arial"/>
                <a:ea typeface="黑体"/>
              </a:endParaRPr>
            </a:p>
          </p:txBody>
        </p:sp>
        <p:grpSp>
          <p:nvGrpSpPr>
            <p:cNvPr id="29" name="组合 19"/>
            <p:cNvGrpSpPr>
              <a:grpSpLocks/>
            </p:cNvGrpSpPr>
            <p:nvPr/>
          </p:nvGrpSpPr>
          <p:grpSpPr bwMode="auto">
            <a:xfrm>
              <a:off x="1643042" y="3218860"/>
              <a:ext cx="792165" cy="788993"/>
              <a:chOff x="854055" y="2575918"/>
              <a:chExt cx="792165" cy="788993"/>
            </a:xfrm>
          </p:grpSpPr>
          <p:sp>
            <p:nvSpPr>
              <p:cNvPr id="41" name="椭圆 40"/>
              <p:cNvSpPr>
                <a:spLocks noChangeAspect="1"/>
              </p:cNvSpPr>
              <p:nvPr/>
            </p:nvSpPr>
            <p:spPr bwMode="auto">
              <a:xfrm>
                <a:off x="857230" y="2575919"/>
                <a:ext cx="788990" cy="788992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42" name="图片 22" descr="NANKAI.png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4055" y="2575918"/>
                <a:ext cx="788987" cy="788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2" name="组合 28"/>
            <p:cNvGrpSpPr>
              <a:grpSpLocks/>
            </p:cNvGrpSpPr>
            <p:nvPr/>
          </p:nvGrpSpPr>
          <p:grpSpPr bwMode="auto">
            <a:xfrm>
              <a:off x="1643042" y="4143380"/>
              <a:ext cx="792156" cy="788988"/>
              <a:chOff x="854055" y="1643050"/>
              <a:chExt cx="792156" cy="788988"/>
            </a:xfrm>
          </p:grpSpPr>
          <p:sp>
            <p:nvSpPr>
              <p:cNvPr id="37" name="椭圆 36"/>
              <p:cNvSpPr>
                <a:spLocks noChangeAspect="1"/>
              </p:cNvSpPr>
              <p:nvPr/>
            </p:nvSpPr>
            <p:spPr bwMode="auto">
              <a:xfrm>
                <a:off x="857230" y="1643051"/>
                <a:ext cx="788990" cy="78899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38" name="图片 22" descr="NANKAI.png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4055" y="1643050"/>
                <a:ext cx="788987" cy="788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43" name="TextBox 42"/>
          <p:cNvSpPr txBox="1"/>
          <p:nvPr/>
        </p:nvSpPr>
        <p:spPr>
          <a:xfrm>
            <a:off x="2578223" y="1561067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</a:t>
            </a:r>
            <a:endParaRPr lang="zh-CN" alt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78223" y="2497171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576760" y="3492297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</a:t>
            </a:r>
            <a:endParaRPr lang="zh-CN" alt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76760" y="4428401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576760" y="5364505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程序的结构</a:t>
            </a:r>
            <a:endParaRPr lang="zh-CN" alt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 advTm="9524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数制转换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48812"/>
            <a:ext cx="8229600" cy="600068"/>
          </a:xfrm>
        </p:spPr>
        <p:txBody>
          <a:bodyPr/>
          <a:lstStyle/>
          <a:p>
            <a:r>
              <a:rPr lang="zh-CN" altLang="en-US" dirty="0"/>
              <a:t>二进制与八进制数对照表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524000" y="2428868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二进制数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八进制数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矩形 6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■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数的进制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数制转换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数据存储</a:t>
            </a:r>
          </a:p>
        </p:txBody>
      </p:sp>
    </p:spTree>
    <p:extLst>
      <p:ext uri="{BB962C8B-B14F-4D97-AF65-F5344CB8AC3E}">
        <p14:creationId xmlns:p14="http://schemas.microsoft.com/office/powerpoint/2010/main" val="378572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28"/>
    </mc:Choice>
    <mc:Fallback xmlns="">
      <p:transition spd="slow" advTm="11328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数制转换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二进制转换为十六进制</a:t>
            </a:r>
            <a:endParaRPr lang="en-US" altLang="zh-CN" dirty="0"/>
          </a:p>
          <a:p>
            <a:pPr lvl="1"/>
            <a:r>
              <a:rPr lang="zh-CN" altLang="en-US" dirty="0"/>
              <a:t>从小数点位置，整数向左，小数向右，每四位二进制数为一组，不足四位补</a:t>
            </a:r>
            <a:r>
              <a:rPr lang="en-US" altLang="zh-CN" dirty="0"/>
              <a:t>0</a:t>
            </a:r>
          </a:p>
          <a:p>
            <a:pPr lvl="2"/>
            <a:r>
              <a:rPr lang="en-US" altLang="zh-CN" dirty="0"/>
              <a:t>10010(2) =&gt;(0001)(0010)</a:t>
            </a:r>
          </a:p>
          <a:p>
            <a:pPr lvl="1"/>
            <a:r>
              <a:rPr lang="zh-CN" altLang="en-US" dirty="0"/>
              <a:t>将每组四位二进制数转换为相应的十六进制数并按顺序排列在一起</a:t>
            </a:r>
          </a:p>
          <a:p>
            <a:pPr lvl="2"/>
            <a:r>
              <a:rPr lang="zh-CN" altLang="en-US" dirty="0"/>
              <a:t>100111110010(2) =&gt;(1001)(1111)(0010) =&gt;9</a:t>
            </a:r>
            <a:r>
              <a:rPr lang="en-US" altLang="zh-CN" dirty="0"/>
              <a:t>F2(16)</a:t>
            </a:r>
          </a:p>
          <a:p>
            <a:endParaRPr lang="zh-CN" altLang="en-US" dirty="0"/>
          </a:p>
        </p:txBody>
      </p:sp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■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数的进制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数制转换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数据存储</a:t>
            </a:r>
          </a:p>
        </p:txBody>
      </p:sp>
    </p:spTree>
    <p:extLst>
      <p:ext uri="{BB962C8B-B14F-4D97-AF65-F5344CB8AC3E}">
        <p14:creationId xmlns:p14="http://schemas.microsoft.com/office/powerpoint/2010/main" val="117246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13"/>
    </mc:Choice>
    <mc:Fallback xmlns="">
      <p:transition spd="slow" advTm="45013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数制转换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76804"/>
            <a:ext cx="8229600" cy="600068"/>
          </a:xfrm>
        </p:spPr>
        <p:txBody>
          <a:bodyPr/>
          <a:lstStyle/>
          <a:p>
            <a:r>
              <a:rPr lang="zh-CN" altLang="en-US" dirty="0"/>
              <a:t>二进制与十六进制数对照表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524000" y="2428868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二进制数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十六进制数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二进制数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十六进制数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0001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0010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0011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0101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0110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矩形 6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■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数的进制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数制转换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数据存储</a:t>
            </a:r>
          </a:p>
        </p:txBody>
      </p:sp>
    </p:spTree>
    <p:extLst>
      <p:ext uri="{BB962C8B-B14F-4D97-AF65-F5344CB8AC3E}">
        <p14:creationId xmlns:p14="http://schemas.microsoft.com/office/powerpoint/2010/main" val="28958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9"/>
    </mc:Choice>
    <mc:Fallback xmlns="">
      <p:transition spd="slow" advTm="10299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数制转换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八进制转换二进制</a:t>
            </a:r>
            <a:endParaRPr lang="en-US" altLang="zh-CN" dirty="0"/>
          </a:p>
          <a:p>
            <a:pPr lvl="1"/>
            <a:r>
              <a:rPr lang="zh-CN" altLang="en-US" dirty="0"/>
              <a:t>一位化三位，按序连一起</a:t>
            </a:r>
            <a:endParaRPr lang="en-US" altLang="zh-CN" dirty="0"/>
          </a:p>
          <a:p>
            <a:pPr lvl="2"/>
            <a:r>
              <a:rPr lang="zh-CN" altLang="en-US" dirty="0"/>
              <a:t>527</a:t>
            </a:r>
            <a:r>
              <a:rPr lang="en-US" altLang="zh-CN" dirty="0"/>
              <a:t>(</a:t>
            </a:r>
            <a:r>
              <a:rPr lang="zh-CN" altLang="en-US" dirty="0"/>
              <a:t>8</a:t>
            </a:r>
            <a:r>
              <a:rPr lang="en-US" altLang="zh-CN" dirty="0"/>
              <a:t>)</a:t>
            </a:r>
            <a:r>
              <a:rPr lang="zh-CN" altLang="en-US" dirty="0"/>
              <a:t>=&gt; (101)(010)(111) =&gt; 101010111</a:t>
            </a:r>
            <a:r>
              <a:rPr lang="en-US" altLang="zh-CN" dirty="0"/>
              <a:t>(</a:t>
            </a:r>
            <a:r>
              <a:rPr lang="zh-CN" altLang="en-US" dirty="0"/>
              <a:t>2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十六进制转换二进制</a:t>
            </a:r>
            <a:endParaRPr lang="en-US" altLang="zh-CN" dirty="0"/>
          </a:p>
          <a:p>
            <a:pPr lvl="1"/>
            <a:r>
              <a:rPr lang="zh-CN" altLang="en-US" dirty="0"/>
              <a:t>一位化四位，按序连一起</a:t>
            </a:r>
            <a:endParaRPr lang="en-US" altLang="zh-CN" dirty="0"/>
          </a:p>
          <a:p>
            <a:pPr lvl="2"/>
            <a:r>
              <a:rPr lang="zh-CN" altLang="en-US" dirty="0"/>
              <a:t>9</a:t>
            </a:r>
            <a:r>
              <a:rPr lang="en-US" altLang="zh-CN" dirty="0"/>
              <a:t>F2(16) =&gt;(1001)(1111)(0010) =&gt;100111110010(2)</a:t>
            </a:r>
          </a:p>
        </p:txBody>
      </p:sp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■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数的进制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数制转换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数据存储</a:t>
            </a:r>
          </a:p>
        </p:txBody>
      </p:sp>
    </p:spTree>
    <p:extLst>
      <p:ext uri="{BB962C8B-B14F-4D97-AF65-F5344CB8AC3E}">
        <p14:creationId xmlns:p14="http://schemas.microsoft.com/office/powerpoint/2010/main" val="162952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67"/>
    </mc:Choice>
    <mc:Fallback xmlns="">
      <p:transition spd="slow" advTm="18067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数制转换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八进制转换十六进制</a:t>
            </a:r>
            <a:endParaRPr lang="en-US" altLang="zh-CN" dirty="0"/>
          </a:p>
          <a:p>
            <a:pPr lvl="1"/>
            <a:r>
              <a:rPr lang="zh-CN" altLang="en-US" dirty="0"/>
              <a:t>先转换成十进制，再转换为十六进制</a:t>
            </a:r>
            <a:endParaRPr lang="en-US" altLang="zh-CN" dirty="0"/>
          </a:p>
          <a:p>
            <a:r>
              <a:rPr lang="zh-CN" altLang="en-US" dirty="0"/>
              <a:t>十六进制转换八进制</a:t>
            </a:r>
            <a:endParaRPr lang="en-US" altLang="zh-CN" dirty="0"/>
          </a:p>
          <a:p>
            <a:pPr lvl="1"/>
            <a:r>
              <a:rPr lang="zh-CN" altLang="en-US" dirty="0"/>
              <a:t>先转换成十进制，再转换为八进制</a:t>
            </a:r>
          </a:p>
          <a:p>
            <a:endParaRPr lang="zh-CN" altLang="en-US" dirty="0"/>
          </a:p>
        </p:txBody>
      </p:sp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■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数的进制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数制转换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数据存储</a:t>
            </a:r>
          </a:p>
        </p:txBody>
      </p:sp>
    </p:spTree>
    <p:extLst>
      <p:ext uri="{BB962C8B-B14F-4D97-AF65-F5344CB8AC3E}">
        <p14:creationId xmlns:p14="http://schemas.microsoft.com/office/powerpoint/2010/main" val="62592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93"/>
    </mc:Choice>
    <mc:Fallback xmlns="">
      <p:transition spd="slow" advTm="13393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数制转换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十进制小数转换为二进制数</a:t>
            </a:r>
            <a:endParaRPr lang="en-US" altLang="zh-CN" dirty="0"/>
          </a:p>
          <a:p>
            <a:pPr lvl="1"/>
            <a:r>
              <a:rPr lang="zh-CN" altLang="en-US" dirty="0"/>
              <a:t>整数部分换算</a:t>
            </a:r>
            <a:endParaRPr lang="en-US" altLang="zh-CN" dirty="0"/>
          </a:p>
          <a:p>
            <a:pPr lvl="2"/>
            <a:r>
              <a:rPr lang="zh-CN" altLang="en-US" dirty="0"/>
              <a:t>除</a:t>
            </a:r>
            <a:r>
              <a:rPr lang="en-US" altLang="zh-CN" dirty="0"/>
              <a:t>2</a:t>
            </a:r>
            <a:r>
              <a:rPr lang="zh-CN" altLang="en-US" dirty="0"/>
              <a:t>取余，余数倒排</a:t>
            </a:r>
            <a:endParaRPr lang="en-US" altLang="zh-CN" dirty="0"/>
          </a:p>
          <a:p>
            <a:pPr lvl="1"/>
            <a:r>
              <a:rPr lang="zh-CN" altLang="en-US" dirty="0"/>
              <a:t>小数部分换算</a:t>
            </a:r>
            <a:endParaRPr lang="en-US" altLang="zh-CN" dirty="0"/>
          </a:p>
          <a:p>
            <a:pPr lvl="2"/>
            <a:r>
              <a:rPr lang="zh-CN" altLang="en-US" dirty="0"/>
              <a:t>乘</a:t>
            </a:r>
            <a:r>
              <a:rPr lang="en-US" altLang="zh-CN" dirty="0"/>
              <a:t>2</a:t>
            </a:r>
            <a:r>
              <a:rPr lang="zh-CN" altLang="en-US" dirty="0"/>
              <a:t>取整，小数部分继续乘</a:t>
            </a:r>
            <a:r>
              <a:rPr lang="en-US" altLang="zh-CN" dirty="0"/>
              <a:t>2</a:t>
            </a:r>
            <a:r>
              <a:rPr lang="zh-CN" altLang="en-US" dirty="0"/>
              <a:t>取整</a:t>
            </a:r>
            <a:endParaRPr lang="en-US" altLang="zh-CN" dirty="0"/>
          </a:p>
          <a:p>
            <a:pPr lvl="2"/>
            <a:r>
              <a:rPr lang="zh-CN" altLang="en-US" dirty="0"/>
              <a:t>直到</a:t>
            </a:r>
            <a:r>
              <a:rPr lang="zh-CN" altLang="en-US" dirty="0">
                <a:solidFill>
                  <a:srgbClr val="FF0000"/>
                </a:solidFill>
              </a:rPr>
              <a:t>小数部分为</a:t>
            </a:r>
            <a:r>
              <a:rPr lang="en-US" altLang="zh-CN" dirty="0">
                <a:solidFill>
                  <a:srgbClr val="FF0000"/>
                </a:solidFill>
              </a:rPr>
              <a:t>0 </a:t>
            </a:r>
            <a:r>
              <a:rPr lang="zh-CN" altLang="en-US" dirty="0"/>
              <a:t>或者</a:t>
            </a:r>
            <a:r>
              <a:rPr lang="zh-CN" altLang="en-US" dirty="0">
                <a:solidFill>
                  <a:srgbClr val="FF0000"/>
                </a:solidFill>
              </a:rPr>
              <a:t>达到指定的精度</a:t>
            </a:r>
            <a:r>
              <a:rPr lang="zh-CN" altLang="en-US" dirty="0"/>
              <a:t>为止</a:t>
            </a:r>
            <a:endParaRPr lang="en-US" altLang="zh-CN" dirty="0"/>
          </a:p>
          <a:p>
            <a:pPr lvl="1"/>
            <a:r>
              <a:rPr lang="zh-CN" altLang="en-US" dirty="0"/>
              <a:t>十进制小数转换为二进制多数情况下得到近似数</a:t>
            </a:r>
            <a:endParaRPr lang="en-US" altLang="zh-CN" dirty="0"/>
          </a:p>
        </p:txBody>
      </p:sp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■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数的进制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数制转换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数据存储</a:t>
            </a:r>
          </a:p>
        </p:txBody>
      </p:sp>
    </p:spTree>
    <p:extLst>
      <p:ext uri="{BB962C8B-B14F-4D97-AF65-F5344CB8AC3E}">
        <p14:creationId xmlns:p14="http://schemas.microsoft.com/office/powerpoint/2010/main" val="422740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79"/>
    </mc:Choice>
    <mc:Fallback xmlns="">
      <p:transition spd="slow" advTm="24979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数制转换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十进制小数转换为二进制数</a:t>
            </a:r>
            <a:endParaRPr lang="en-US" altLang="zh-CN" dirty="0"/>
          </a:p>
          <a:p>
            <a:pPr lvl="1"/>
            <a:r>
              <a:rPr lang="en-US" altLang="zh-CN" dirty="0"/>
              <a:t>0.6875</a:t>
            </a:r>
            <a:r>
              <a:rPr lang="zh-CN" altLang="en-US" dirty="0"/>
              <a:t>（</a:t>
            </a:r>
            <a:r>
              <a:rPr lang="en-US" altLang="zh-CN" dirty="0"/>
              <a:t>10</a:t>
            </a:r>
            <a:r>
              <a:rPr lang="zh-CN" altLang="en-US" dirty="0"/>
              <a:t>）</a:t>
            </a:r>
            <a:r>
              <a:rPr lang="en-US" altLang="zh-CN" dirty="0"/>
              <a:t>= 0.1011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  <a:p>
            <a:pPr lvl="2"/>
            <a:r>
              <a:rPr lang="en-US" altLang="zh-CN" dirty="0"/>
              <a:t>0.6875*2=1.3750</a:t>
            </a:r>
            <a:r>
              <a:rPr lang="zh-CN" altLang="en-US" dirty="0"/>
              <a:t>取个位数</a:t>
            </a:r>
            <a:r>
              <a:rPr lang="en-US" altLang="zh-CN" dirty="0"/>
              <a:t>1 </a:t>
            </a:r>
          </a:p>
          <a:p>
            <a:pPr lvl="2"/>
            <a:r>
              <a:rPr lang="en-US" altLang="zh-CN" dirty="0"/>
              <a:t>0.375 *2=0.75 </a:t>
            </a:r>
            <a:r>
              <a:rPr lang="zh-CN" altLang="en-US" dirty="0"/>
              <a:t>取个位数</a:t>
            </a:r>
            <a:r>
              <a:rPr lang="en-US" altLang="zh-CN" dirty="0"/>
              <a:t>0 </a:t>
            </a:r>
          </a:p>
          <a:p>
            <a:pPr lvl="2"/>
            <a:r>
              <a:rPr lang="en-US" altLang="zh-CN" dirty="0"/>
              <a:t>0.75 *2=1.5 </a:t>
            </a:r>
            <a:r>
              <a:rPr lang="zh-CN" altLang="en-US" dirty="0"/>
              <a:t>取个位数</a:t>
            </a:r>
            <a:r>
              <a:rPr lang="en-US" altLang="zh-CN" dirty="0"/>
              <a:t>1 </a:t>
            </a:r>
          </a:p>
          <a:p>
            <a:pPr lvl="2"/>
            <a:r>
              <a:rPr lang="en-US" altLang="zh-CN" dirty="0"/>
              <a:t>0.5 *2=1.0 </a:t>
            </a:r>
            <a:r>
              <a:rPr lang="zh-CN" altLang="en-US" dirty="0"/>
              <a:t>取个位数</a:t>
            </a:r>
            <a:r>
              <a:rPr lang="en-US" altLang="zh-CN" dirty="0"/>
              <a:t>1</a:t>
            </a:r>
          </a:p>
          <a:p>
            <a:pPr lvl="1"/>
            <a:r>
              <a:rPr lang="en-US" altLang="zh-CN" dirty="0"/>
              <a:t>0.33</a:t>
            </a:r>
            <a:r>
              <a:rPr lang="zh-CN" altLang="en-US" dirty="0"/>
              <a:t>（</a:t>
            </a:r>
            <a:r>
              <a:rPr lang="en-US" altLang="zh-CN" dirty="0"/>
              <a:t>10</a:t>
            </a:r>
            <a:r>
              <a:rPr lang="zh-CN" altLang="en-US" dirty="0"/>
              <a:t>）</a:t>
            </a:r>
            <a:r>
              <a:rPr lang="en-US" altLang="zh-CN" dirty="0"/>
              <a:t>=0.0101……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en-US" altLang="zh-CN" dirty="0"/>
              <a:t>0.33*2=0.66</a:t>
            </a:r>
            <a:r>
              <a:rPr lang="zh-CN" altLang="en-US" dirty="0"/>
              <a:t>取个位数</a:t>
            </a:r>
            <a:r>
              <a:rPr lang="en-US" altLang="zh-CN" dirty="0"/>
              <a:t>0</a:t>
            </a:r>
          </a:p>
          <a:p>
            <a:pPr lvl="2"/>
            <a:r>
              <a:rPr lang="en-US" altLang="zh-CN" dirty="0"/>
              <a:t>0.66*2=1.32</a:t>
            </a:r>
            <a:r>
              <a:rPr lang="zh-CN" altLang="en-US" dirty="0"/>
              <a:t>取个位数</a:t>
            </a:r>
            <a:r>
              <a:rPr lang="en-US" altLang="zh-CN" dirty="0"/>
              <a:t>1</a:t>
            </a:r>
          </a:p>
          <a:p>
            <a:pPr lvl="2"/>
            <a:r>
              <a:rPr lang="en-US" altLang="zh-CN" dirty="0"/>
              <a:t>0.32*2=0.64</a:t>
            </a:r>
            <a:r>
              <a:rPr lang="zh-CN" altLang="en-US" dirty="0"/>
              <a:t>取个位数</a:t>
            </a:r>
            <a:r>
              <a:rPr lang="en-US" altLang="zh-CN" dirty="0"/>
              <a:t>0</a:t>
            </a:r>
          </a:p>
          <a:p>
            <a:pPr lvl="2"/>
            <a:r>
              <a:rPr lang="en-US" altLang="zh-CN" dirty="0"/>
              <a:t>0.64*2=1.28</a:t>
            </a:r>
            <a:r>
              <a:rPr lang="zh-CN" altLang="en-US" dirty="0"/>
              <a:t>取个位数</a:t>
            </a:r>
            <a:r>
              <a:rPr lang="en-US" altLang="zh-CN" dirty="0"/>
              <a:t>1</a:t>
            </a:r>
            <a:r>
              <a:rPr lang="zh-CN" altLang="en-US" dirty="0"/>
              <a:t>，取小数部分</a:t>
            </a:r>
            <a:r>
              <a:rPr lang="en-US" altLang="zh-CN" dirty="0"/>
              <a:t>0.28</a:t>
            </a:r>
            <a:r>
              <a:rPr lang="zh-CN" altLang="en-US" dirty="0"/>
              <a:t>继续计算</a:t>
            </a:r>
          </a:p>
        </p:txBody>
      </p:sp>
      <p:sp>
        <p:nvSpPr>
          <p:cNvPr id="6" name="矩形 5">
            <a:hlinkClick r:id="rId3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■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数的进制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数制转换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数据存储</a:t>
            </a:r>
          </a:p>
        </p:txBody>
      </p:sp>
    </p:spTree>
    <p:extLst>
      <p:ext uri="{BB962C8B-B14F-4D97-AF65-F5344CB8AC3E}">
        <p14:creationId xmlns:p14="http://schemas.microsoft.com/office/powerpoint/2010/main" val="46274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99"/>
    </mc:Choice>
    <mc:Fallback xmlns="">
      <p:transition spd="slow" advTm="54299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数制转换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十进制负数转换为二进制数</a:t>
            </a:r>
          </a:p>
          <a:p>
            <a:pPr lvl="1"/>
            <a:r>
              <a:rPr lang="zh-CN" altLang="en-US" dirty="0"/>
              <a:t>与计算机中整数的存储格式有关</a:t>
            </a:r>
            <a:endParaRPr lang="en-US" altLang="zh-CN" dirty="0"/>
          </a:p>
          <a:p>
            <a:pPr lvl="1"/>
            <a:r>
              <a:rPr lang="zh-CN" altLang="en-US" dirty="0"/>
              <a:t>原码</a:t>
            </a:r>
            <a:endParaRPr lang="en-US" altLang="zh-CN" dirty="0"/>
          </a:p>
          <a:p>
            <a:pPr lvl="2"/>
            <a:r>
              <a:rPr lang="zh-CN" altLang="en-US" dirty="0"/>
              <a:t>一个整数，按照绝对值大小转换成的二进制数</a:t>
            </a:r>
            <a:endParaRPr lang="en-US" altLang="zh-CN" dirty="0"/>
          </a:p>
          <a:p>
            <a:pPr lvl="1"/>
            <a:r>
              <a:rPr lang="zh-CN" altLang="en-US" dirty="0"/>
              <a:t>反码</a:t>
            </a:r>
            <a:endParaRPr lang="en-US" altLang="zh-CN" dirty="0"/>
          </a:p>
          <a:p>
            <a:pPr lvl="2"/>
            <a:r>
              <a:rPr lang="zh-CN" altLang="en-US" dirty="0"/>
              <a:t>将二进制数按位取反，所得的新二进制数称为原二进制数的反码</a:t>
            </a:r>
            <a:endParaRPr lang="en-US" altLang="zh-CN" dirty="0"/>
          </a:p>
          <a:p>
            <a:pPr lvl="1"/>
            <a:r>
              <a:rPr lang="zh-CN" altLang="en-US" dirty="0"/>
              <a:t>补码</a:t>
            </a:r>
            <a:endParaRPr lang="en-US" altLang="zh-CN" dirty="0"/>
          </a:p>
          <a:p>
            <a:pPr lvl="2"/>
            <a:r>
              <a:rPr lang="zh-CN" altLang="en-US" dirty="0"/>
              <a:t>反码加</a:t>
            </a:r>
            <a:r>
              <a:rPr lang="en-US" altLang="zh-CN" dirty="0"/>
              <a:t>1</a:t>
            </a:r>
            <a:r>
              <a:rPr lang="zh-CN" altLang="en-US" dirty="0"/>
              <a:t>称为补码</a:t>
            </a:r>
            <a:endParaRPr lang="en-US" altLang="zh-CN" dirty="0"/>
          </a:p>
          <a:p>
            <a:pPr lvl="1"/>
            <a:r>
              <a:rPr lang="zh-CN" altLang="en-US" dirty="0"/>
              <a:t>符号位</a:t>
            </a:r>
          </a:p>
        </p:txBody>
      </p:sp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■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数的进制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数制转换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数据存储</a:t>
            </a:r>
          </a:p>
        </p:txBody>
      </p:sp>
    </p:spTree>
    <p:extLst>
      <p:ext uri="{BB962C8B-B14F-4D97-AF65-F5344CB8AC3E}">
        <p14:creationId xmlns:p14="http://schemas.microsoft.com/office/powerpoint/2010/main" val="196480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00"/>
    </mc:Choice>
    <mc:Fallback xmlns="">
      <p:transition spd="slow" advTm="2970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数制转换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十进制负数转换为二进制数</a:t>
            </a:r>
          </a:p>
          <a:p>
            <a:pPr lvl="1"/>
            <a:r>
              <a:rPr lang="zh-CN" altLang="en-US" dirty="0"/>
              <a:t>将十进制负数</a:t>
            </a:r>
            <a:r>
              <a:rPr lang="en-US" altLang="zh-CN" dirty="0"/>
              <a:t>-22</a:t>
            </a:r>
            <a:r>
              <a:rPr lang="zh-CN" altLang="en-US" dirty="0"/>
              <a:t>转换为二进制数</a:t>
            </a:r>
            <a:endParaRPr lang="en-US" altLang="zh-CN" dirty="0"/>
          </a:p>
          <a:p>
            <a:pPr lvl="2"/>
            <a:r>
              <a:rPr lang="zh-CN" altLang="en-US" dirty="0"/>
              <a:t>将</a:t>
            </a:r>
            <a:r>
              <a:rPr lang="en-US" altLang="zh-CN" dirty="0"/>
              <a:t>22</a:t>
            </a:r>
            <a:r>
              <a:rPr lang="zh-CN" altLang="en-US" dirty="0"/>
              <a:t>转换为二进制数</a:t>
            </a:r>
            <a:endParaRPr lang="en-US" altLang="zh-CN" dirty="0"/>
          </a:p>
          <a:p>
            <a:pPr lvl="3"/>
            <a:r>
              <a:rPr lang="en-US" altLang="zh-CN" dirty="0"/>
              <a:t>10110</a:t>
            </a:r>
          </a:p>
          <a:p>
            <a:pPr lvl="2"/>
            <a:r>
              <a:rPr lang="zh-CN" altLang="en-US" dirty="0"/>
              <a:t>补足</a:t>
            </a:r>
            <a:r>
              <a:rPr lang="en-US" altLang="zh-CN" dirty="0"/>
              <a:t>4</a:t>
            </a:r>
            <a:r>
              <a:rPr lang="zh-CN" altLang="en-US" dirty="0"/>
              <a:t>个字节的二进制数位（根据系统中整数存储的位数</a:t>
            </a:r>
            <a:endParaRPr lang="en-US" altLang="zh-CN" dirty="0"/>
          </a:p>
          <a:p>
            <a:pPr lvl="3"/>
            <a:r>
              <a:rPr lang="en-US" altLang="zh-CN" dirty="0">
                <a:solidFill>
                  <a:srgbClr val="C00000"/>
                </a:solidFill>
              </a:rPr>
              <a:t>00000000 00000000 00000000 000</a:t>
            </a:r>
            <a:r>
              <a:rPr lang="en-US" altLang="zh-CN" dirty="0"/>
              <a:t>10110</a:t>
            </a:r>
          </a:p>
          <a:p>
            <a:pPr lvl="2"/>
            <a:r>
              <a:rPr lang="zh-CN" altLang="en-US" dirty="0"/>
              <a:t>按位取反</a:t>
            </a:r>
            <a:endParaRPr lang="en-US" altLang="zh-CN" dirty="0"/>
          </a:p>
          <a:p>
            <a:pPr lvl="3"/>
            <a:r>
              <a:rPr lang="en-US" altLang="zh-CN" dirty="0">
                <a:solidFill>
                  <a:srgbClr val="C00000"/>
                </a:solidFill>
              </a:rPr>
              <a:t>11111111 11111111 11111111 11101001</a:t>
            </a:r>
          </a:p>
          <a:p>
            <a:pPr lvl="2"/>
            <a:r>
              <a:rPr lang="zh-CN" altLang="en-US" dirty="0"/>
              <a:t>加</a:t>
            </a:r>
            <a:r>
              <a:rPr lang="en-US" altLang="zh-CN" dirty="0"/>
              <a:t>1</a:t>
            </a:r>
          </a:p>
          <a:p>
            <a:pPr lvl="3"/>
            <a:r>
              <a:rPr lang="en-US" altLang="zh-CN" dirty="0"/>
              <a:t>11111111 11111111 11111111 11101001+1</a:t>
            </a:r>
          </a:p>
          <a:p>
            <a:pPr marL="1371600" lvl="3" indent="0">
              <a:buNone/>
            </a:pPr>
            <a:r>
              <a:rPr lang="en-US" altLang="zh-CN" dirty="0"/>
              <a:t> =</a:t>
            </a:r>
            <a:r>
              <a:rPr lang="en-US" altLang="zh-CN" dirty="0">
                <a:solidFill>
                  <a:srgbClr val="C00000"/>
                </a:solidFill>
              </a:rPr>
              <a:t>11111111 11111111 11111111 11101010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■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数的进制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数制转换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数据存储</a:t>
            </a:r>
          </a:p>
        </p:txBody>
      </p:sp>
    </p:spTree>
    <p:extLst>
      <p:ext uri="{BB962C8B-B14F-4D97-AF65-F5344CB8AC3E}">
        <p14:creationId xmlns:p14="http://schemas.microsoft.com/office/powerpoint/2010/main" val="405075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36"/>
    </mc:Choice>
    <mc:Fallback xmlns="">
      <p:transition spd="slow" advTm="34636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数制的选择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计算机内部采用二进制</a:t>
            </a:r>
            <a:endParaRPr lang="en-US" altLang="zh-CN" dirty="0"/>
          </a:p>
          <a:p>
            <a:pPr lvl="2"/>
            <a:r>
              <a:rPr lang="zh-CN" altLang="en-US" dirty="0"/>
              <a:t>技术实现简单，计算机是由逻辑电路组成，逻辑电路通常只有两个状态，开关的接通与断开，这两种状态正好可以用“</a:t>
            </a:r>
            <a:r>
              <a:rPr lang="en-US" altLang="zh-CN" dirty="0"/>
              <a:t>1”</a:t>
            </a:r>
            <a:r>
              <a:rPr lang="zh-CN" altLang="en-US" dirty="0"/>
              <a:t>和“</a:t>
            </a:r>
            <a:r>
              <a:rPr lang="en-US" altLang="zh-CN" dirty="0"/>
              <a:t>0”</a:t>
            </a:r>
            <a:r>
              <a:rPr lang="zh-CN" altLang="en-US" dirty="0"/>
              <a:t>表示。</a:t>
            </a:r>
          </a:p>
          <a:p>
            <a:pPr lvl="2"/>
            <a:r>
              <a:rPr lang="zh-CN" altLang="en-US" dirty="0"/>
              <a:t>简化运算规则：两个二进制数和、积运算组合各有三种，运算规则简单，有利于简化计算机内部结构，提高运算速度。</a:t>
            </a:r>
          </a:p>
          <a:p>
            <a:pPr lvl="2"/>
            <a:r>
              <a:rPr lang="zh-CN" altLang="en-US" dirty="0"/>
              <a:t>适合逻辑运算：逻辑代数是逻辑运算的理论依据，二进制只有两个数码，正好与逻辑代数中的“真”和“假”相吻合。</a:t>
            </a:r>
          </a:p>
          <a:p>
            <a:pPr lvl="2"/>
            <a:r>
              <a:rPr lang="zh-CN" altLang="en-US" dirty="0"/>
              <a:t>易于进行转换，二进制与十进制数易于转换。</a:t>
            </a:r>
            <a:endParaRPr lang="en-US" altLang="zh-CN" dirty="0"/>
          </a:p>
          <a:p>
            <a:pPr lvl="2"/>
            <a:r>
              <a:rPr lang="zh-CN" altLang="en-US" dirty="0"/>
              <a:t>八进制和十六进制是计算机的辅助数进制，用于缩短二进制数的长度</a:t>
            </a:r>
          </a:p>
        </p:txBody>
      </p:sp>
      <p:sp>
        <p:nvSpPr>
          <p:cNvPr id="6" name="矩形 5">
            <a:hlinkClick r:id="rId4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■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数的进制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数制转换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数据存储</a:t>
            </a:r>
          </a:p>
        </p:txBody>
      </p:sp>
      <p:pic>
        <p:nvPicPr>
          <p:cNvPr id="22" name="音频 21">
            <a:hlinkClick r:id="" action="ppaction://media"/>
            <a:extLst>
              <a:ext uri="{FF2B5EF4-FFF2-40B4-BE49-F238E27FC236}">
                <a16:creationId xmlns:a16="http://schemas.microsoft.com/office/drawing/2014/main" id="{33D6527C-649E-4F90-AFFA-5D73BC13E9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5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31"/>
    </mc:Choice>
    <mc:Fallback xmlns="">
      <p:transition spd="slow" advTm="47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>
            <a:grpSpLocks/>
          </p:cNvGrpSpPr>
          <p:nvPr/>
        </p:nvGrpSpPr>
        <p:grpSpPr bwMode="auto">
          <a:xfrm>
            <a:off x="1662584" y="3369978"/>
            <a:ext cx="5356225" cy="2651310"/>
            <a:chOff x="1643042" y="3209740"/>
            <a:chExt cx="5356246" cy="2651322"/>
          </a:xfrm>
        </p:grpSpPr>
        <p:sp>
          <p:nvSpPr>
            <p:cNvPr id="14" name="五边形 13"/>
            <p:cNvSpPr/>
            <p:nvPr/>
          </p:nvSpPr>
          <p:spPr bwMode="auto">
            <a:xfrm flipH="1">
              <a:off x="2041506" y="3209740"/>
              <a:ext cx="4957782" cy="792166"/>
            </a:xfrm>
            <a:prstGeom prst="homePlate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 dirty="0">
                <a:solidFill>
                  <a:sysClr val="window" lastClr="FFFFFF"/>
                </a:solidFill>
                <a:latin typeface="Arial"/>
                <a:ea typeface="黑体"/>
              </a:endParaRPr>
            </a:p>
          </p:txBody>
        </p:sp>
        <p:sp>
          <p:nvSpPr>
            <p:cNvPr id="16" name="五边形 15"/>
            <p:cNvSpPr/>
            <p:nvPr/>
          </p:nvSpPr>
          <p:spPr bwMode="auto">
            <a:xfrm flipH="1">
              <a:off x="2041506" y="4146556"/>
              <a:ext cx="4957782" cy="793753"/>
            </a:xfrm>
            <a:prstGeom prst="homePlate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 dirty="0">
                <a:solidFill>
                  <a:sysClr val="window" lastClr="FFFFFF"/>
                </a:solidFill>
                <a:latin typeface="Arial"/>
                <a:ea typeface="黑体"/>
              </a:endParaRPr>
            </a:p>
          </p:txBody>
        </p:sp>
        <p:sp>
          <p:nvSpPr>
            <p:cNvPr id="17" name="五边形 16"/>
            <p:cNvSpPr/>
            <p:nvPr/>
          </p:nvSpPr>
          <p:spPr bwMode="auto">
            <a:xfrm flipH="1">
              <a:off x="2041506" y="5065722"/>
              <a:ext cx="4957782" cy="792165"/>
            </a:xfrm>
            <a:prstGeom prst="homePlate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 dirty="0">
                <a:solidFill>
                  <a:sysClr val="window" lastClr="FFFFFF"/>
                </a:solidFill>
                <a:latin typeface="Arial"/>
                <a:ea typeface="黑体"/>
              </a:endParaRPr>
            </a:p>
          </p:txBody>
        </p:sp>
        <p:grpSp>
          <p:nvGrpSpPr>
            <p:cNvPr id="3" name="组合 19"/>
            <p:cNvGrpSpPr>
              <a:grpSpLocks/>
            </p:cNvGrpSpPr>
            <p:nvPr/>
          </p:nvGrpSpPr>
          <p:grpSpPr bwMode="auto">
            <a:xfrm>
              <a:off x="1643042" y="3216082"/>
              <a:ext cx="792165" cy="788992"/>
              <a:chOff x="854055" y="2573140"/>
              <a:chExt cx="792165" cy="788992"/>
            </a:xfrm>
          </p:grpSpPr>
          <p:sp>
            <p:nvSpPr>
              <p:cNvPr id="27" name="椭圆 26"/>
              <p:cNvSpPr>
                <a:spLocks noChangeAspect="1"/>
              </p:cNvSpPr>
              <p:nvPr/>
            </p:nvSpPr>
            <p:spPr bwMode="auto">
              <a:xfrm>
                <a:off x="857230" y="2573140"/>
                <a:ext cx="788990" cy="788992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4116" name="图片 22" descr="NANKAI.png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4055" y="2573140"/>
                <a:ext cx="788987" cy="788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5" name="组合 28"/>
            <p:cNvGrpSpPr>
              <a:grpSpLocks/>
            </p:cNvGrpSpPr>
            <p:nvPr/>
          </p:nvGrpSpPr>
          <p:grpSpPr bwMode="auto">
            <a:xfrm>
              <a:off x="1643042" y="4143380"/>
              <a:ext cx="792156" cy="788988"/>
              <a:chOff x="854055" y="1643050"/>
              <a:chExt cx="792156" cy="788988"/>
            </a:xfrm>
          </p:grpSpPr>
          <p:sp>
            <p:nvSpPr>
              <p:cNvPr id="30" name="椭圆 29"/>
              <p:cNvSpPr>
                <a:spLocks noChangeAspect="1"/>
              </p:cNvSpPr>
              <p:nvPr/>
            </p:nvSpPr>
            <p:spPr bwMode="auto">
              <a:xfrm>
                <a:off x="857230" y="1643051"/>
                <a:ext cx="788990" cy="78899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4112" name="图片 22" descr="NANKAI.png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4055" y="1643050"/>
                <a:ext cx="788987" cy="788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6" name="组合 31"/>
            <p:cNvGrpSpPr>
              <a:grpSpLocks/>
            </p:cNvGrpSpPr>
            <p:nvPr/>
          </p:nvGrpSpPr>
          <p:grpSpPr bwMode="auto">
            <a:xfrm>
              <a:off x="1643042" y="5072074"/>
              <a:ext cx="792156" cy="788988"/>
              <a:chOff x="854055" y="1643050"/>
              <a:chExt cx="792156" cy="788988"/>
            </a:xfrm>
          </p:grpSpPr>
          <p:sp>
            <p:nvSpPr>
              <p:cNvPr id="33" name="椭圆 32"/>
              <p:cNvSpPr>
                <a:spLocks noChangeAspect="1"/>
              </p:cNvSpPr>
              <p:nvPr/>
            </p:nvSpPr>
            <p:spPr bwMode="auto">
              <a:xfrm>
                <a:off x="857230" y="1643048"/>
                <a:ext cx="788990" cy="78899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4110" name="图片 22" descr="NANKAI.png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4055" y="1643050"/>
                <a:ext cx="788987" cy="788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2" name="组合 34"/>
          <p:cNvGrpSpPr>
            <a:grpSpLocks/>
          </p:cNvGrpSpPr>
          <p:nvPr/>
        </p:nvGrpSpPr>
        <p:grpSpPr bwMode="auto">
          <a:xfrm>
            <a:off x="1662584" y="2372382"/>
            <a:ext cx="5356225" cy="796925"/>
            <a:chOff x="1643042" y="4143380"/>
            <a:chExt cx="5356246" cy="796929"/>
          </a:xfrm>
        </p:grpSpPr>
        <p:sp>
          <p:nvSpPr>
            <p:cNvPr id="25" name="五边形 24"/>
            <p:cNvSpPr/>
            <p:nvPr/>
          </p:nvSpPr>
          <p:spPr bwMode="auto">
            <a:xfrm flipH="1">
              <a:off x="2041506" y="4146556"/>
              <a:ext cx="4957782" cy="793753"/>
            </a:xfrm>
            <a:prstGeom prst="homePlate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 dirty="0">
                <a:solidFill>
                  <a:sysClr val="window" lastClr="FFFFFF"/>
                </a:solidFill>
                <a:latin typeface="Arial"/>
                <a:ea typeface="黑体"/>
              </a:endParaRPr>
            </a:p>
          </p:txBody>
        </p:sp>
        <p:grpSp>
          <p:nvGrpSpPr>
            <p:cNvPr id="32" name="组合 28"/>
            <p:cNvGrpSpPr>
              <a:grpSpLocks/>
            </p:cNvGrpSpPr>
            <p:nvPr/>
          </p:nvGrpSpPr>
          <p:grpSpPr bwMode="auto">
            <a:xfrm>
              <a:off x="1643042" y="4143380"/>
              <a:ext cx="792156" cy="788988"/>
              <a:chOff x="854055" y="1643050"/>
              <a:chExt cx="792156" cy="788988"/>
            </a:xfrm>
          </p:grpSpPr>
          <p:sp>
            <p:nvSpPr>
              <p:cNvPr id="37" name="椭圆 36"/>
              <p:cNvSpPr>
                <a:spLocks noChangeAspect="1"/>
              </p:cNvSpPr>
              <p:nvPr/>
            </p:nvSpPr>
            <p:spPr bwMode="auto">
              <a:xfrm>
                <a:off x="857230" y="1643051"/>
                <a:ext cx="788990" cy="78899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38" name="图片 22" descr="NANKAI.png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4055" y="1643050"/>
                <a:ext cx="788987" cy="788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44" name="TextBox 43"/>
          <p:cNvSpPr txBox="1"/>
          <p:nvPr/>
        </p:nvSpPr>
        <p:spPr>
          <a:xfrm>
            <a:off x="2576760" y="2497171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575297" y="3492297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</a:t>
            </a:r>
            <a:endParaRPr lang="zh-CN" alt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75297" y="4428401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575297" y="5364505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程序的结构</a:t>
            </a:r>
            <a:endParaRPr lang="zh-CN" alt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6" name="矩形 55">
            <a:hlinkClick r:id="rId4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■</a:t>
            </a:r>
          </a:p>
        </p:txBody>
      </p:sp>
      <p:sp>
        <p:nvSpPr>
          <p:cNvPr id="57" name="矩形 5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58" name="矩形 5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59" name="矩形 5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60" name="矩形 5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计算机的组成</a:t>
            </a:r>
          </a:p>
        </p:txBody>
      </p:sp>
      <p:sp>
        <p:nvSpPr>
          <p:cNvPr id="61" name="矩形 6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计算机程序设计语言</a:t>
            </a:r>
          </a:p>
        </p:txBody>
      </p:sp>
      <p:sp>
        <p:nvSpPr>
          <p:cNvPr id="62" name="矩形 6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程序设计方法学</a:t>
            </a:r>
          </a:p>
        </p:txBody>
      </p:sp>
      <p:sp>
        <p:nvSpPr>
          <p:cNvPr id="63" name="矩形 6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语言简史</a:t>
            </a:r>
          </a:p>
        </p:txBody>
      </p:sp>
      <p:sp>
        <p:nvSpPr>
          <p:cNvPr id="67" name="五边形 66"/>
          <p:cNvSpPr/>
          <p:nvPr/>
        </p:nvSpPr>
        <p:spPr bwMode="auto">
          <a:xfrm flipH="1">
            <a:off x="2062509" y="1453034"/>
            <a:ext cx="4957763" cy="793750"/>
          </a:xfrm>
          <a:prstGeom prst="homePlate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kern="0" dirty="0">
              <a:solidFill>
                <a:sysClr val="window" lastClr="FFFFFF"/>
              </a:solidFill>
              <a:latin typeface="Arial"/>
              <a:ea typeface="黑体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576760" y="1561067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</a:t>
            </a: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56" y="1406989"/>
            <a:ext cx="885840" cy="88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0420"/>
      </p:ext>
    </p:extLst>
  </p:cSld>
  <p:clrMapOvr>
    <a:masterClrMapping/>
  </p:clrMapOvr>
  <p:transition advTm="2835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使用二进制数</a:t>
            </a:r>
            <a:endParaRPr lang="en-US" altLang="zh-CN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895600" y="2057400"/>
            <a:ext cx="3197225" cy="2890838"/>
            <a:chOff x="1872" y="1824"/>
            <a:chExt cx="2014" cy="1821"/>
          </a:xfrm>
        </p:grpSpPr>
        <p:sp>
          <p:nvSpPr>
            <p:cNvPr id="46084" name="AutoShape 4"/>
            <p:cNvSpPr>
              <a:spLocks noChangeArrowheads="1"/>
            </p:cNvSpPr>
            <p:nvPr/>
          </p:nvSpPr>
          <p:spPr bwMode="gray">
            <a:xfrm rot="16200000" flipH="1">
              <a:off x="1820" y="2528"/>
              <a:ext cx="309" cy="206"/>
            </a:xfrm>
            <a:prstGeom prst="upArrow">
              <a:avLst>
                <a:gd name="adj1" fmla="val 51676"/>
                <a:gd name="adj2" fmla="val 10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tx2">
                    <a:gamma/>
                    <a:tint val="39216"/>
                    <a:invGamma/>
                  </a:schemeClr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85" name="AutoShape 5"/>
            <p:cNvSpPr>
              <a:spLocks noChangeArrowheads="1"/>
            </p:cNvSpPr>
            <p:nvPr/>
          </p:nvSpPr>
          <p:spPr bwMode="gray">
            <a:xfrm rot="5400000" flipH="1">
              <a:off x="3628" y="2494"/>
              <a:ext cx="309" cy="206"/>
            </a:xfrm>
            <a:prstGeom prst="upArrow">
              <a:avLst>
                <a:gd name="adj1" fmla="val 51676"/>
                <a:gd name="adj2" fmla="val 10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tx2">
                    <a:gamma/>
                    <a:tint val="39216"/>
                    <a:invGamma/>
                  </a:schemeClr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86" name="AutoShape 6"/>
            <p:cNvSpPr>
              <a:spLocks noChangeArrowheads="1"/>
            </p:cNvSpPr>
            <p:nvPr/>
          </p:nvSpPr>
          <p:spPr bwMode="gray">
            <a:xfrm rot="10800000" flipH="1">
              <a:off x="2725" y="3439"/>
              <a:ext cx="308" cy="206"/>
            </a:xfrm>
            <a:prstGeom prst="upArrow">
              <a:avLst>
                <a:gd name="adj1" fmla="val 51676"/>
                <a:gd name="adj2" fmla="val 10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tx2">
                    <a:gamma/>
                    <a:tint val="39216"/>
                    <a:invGamma/>
                  </a:schemeClr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87" name="Oval 7"/>
            <p:cNvSpPr>
              <a:spLocks noChangeArrowheads="1"/>
            </p:cNvSpPr>
            <p:nvPr/>
          </p:nvSpPr>
          <p:spPr bwMode="gray">
            <a:xfrm>
              <a:off x="2078" y="1824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88" name="Oval 8"/>
            <p:cNvSpPr>
              <a:spLocks noChangeArrowheads="1"/>
            </p:cNvSpPr>
            <p:nvPr/>
          </p:nvSpPr>
          <p:spPr bwMode="gray">
            <a:xfrm>
              <a:off x="2170" y="1915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89" name="Oval 9"/>
            <p:cNvSpPr>
              <a:spLocks noChangeArrowheads="1"/>
            </p:cNvSpPr>
            <p:nvPr/>
          </p:nvSpPr>
          <p:spPr bwMode="gray">
            <a:xfrm>
              <a:off x="2254" y="2000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6090" name="Oval 10"/>
            <p:cNvSpPr>
              <a:spLocks noChangeArrowheads="1"/>
            </p:cNvSpPr>
            <p:nvPr/>
          </p:nvSpPr>
          <p:spPr bwMode="gray">
            <a:xfrm>
              <a:off x="2254" y="2000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6091" name="Oval 11"/>
            <p:cNvSpPr>
              <a:spLocks noChangeArrowheads="1"/>
            </p:cNvSpPr>
            <p:nvPr/>
          </p:nvSpPr>
          <p:spPr bwMode="gray">
            <a:xfrm>
              <a:off x="2337" y="2083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6092" name="Oval 12"/>
            <p:cNvSpPr>
              <a:spLocks noChangeArrowheads="1"/>
            </p:cNvSpPr>
            <p:nvPr/>
          </p:nvSpPr>
          <p:spPr bwMode="gray">
            <a:xfrm>
              <a:off x="2337" y="2083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6093" name="AutoShape 13"/>
          <p:cNvSpPr>
            <a:spLocks noChangeArrowheads="1"/>
          </p:cNvSpPr>
          <p:nvPr/>
        </p:nvSpPr>
        <p:spPr bwMode="gray">
          <a:xfrm>
            <a:off x="838200" y="3657600"/>
            <a:ext cx="1828800" cy="609600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4" name="AutoShape 14"/>
          <p:cNvSpPr>
            <a:spLocks noChangeArrowheads="1"/>
          </p:cNvSpPr>
          <p:nvPr/>
        </p:nvSpPr>
        <p:spPr bwMode="gray">
          <a:xfrm>
            <a:off x="838200" y="3124200"/>
            <a:ext cx="1828800" cy="609600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5" name="AutoShape 15"/>
          <p:cNvSpPr>
            <a:spLocks noChangeArrowheads="1"/>
          </p:cNvSpPr>
          <p:nvPr/>
        </p:nvSpPr>
        <p:spPr bwMode="gray">
          <a:xfrm>
            <a:off x="838200" y="2590800"/>
            <a:ext cx="1828800" cy="609600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6" name="AutoShape 16"/>
          <p:cNvSpPr>
            <a:spLocks noChangeArrowheads="1"/>
          </p:cNvSpPr>
          <p:nvPr/>
        </p:nvSpPr>
        <p:spPr bwMode="gray">
          <a:xfrm>
            <a:off x="6324600" y="3657600"/>
            <a:ext cx="1905000" cy="609600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7" name="AutoShape 17"/>
          <p:cNvSpPr>
            <a:spLocks noChangeArrowheads="1"/>
          </p:cNvSpPr>
          <p:nvPr/>
        </p:nvSpPr>
        <p:spPr bwMode="gray">
          <a:xfrm>
            <a:off x="6324600" y="3124200"/>
            <a:ext cx="1905000" cy="609600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8" name="AutoShape 18"/>
          <p:cNvSpPr>
            <a:spLocks noChangeArrowheads="1"/>
          </p:cNvSpPr>
          <p:nvPr/>
        </p:nvSpPr>
        <p:spPr bwMode="gray">
          <a:xfrm>
            <a:off x="6324600" y="2590800"/>
            <a:ext cx="1905000" cy="609600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9" name="Text Box 19"/>
          <p:cNvSpPr txBox="1">
            <a:spLocks noChangeArrowheads="1"/>
          </p:cNvSpPr>
          <p:nvPr/>
        </p:nvSpPr>
        <p:spPr bwMode="gray">
          <a:xfrm>
            <a:off x="3800582" y="3124200"/>
            <a:ext cx="142218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zh-CN" altLang="en-US" sz="2400" b="1" dirty="0">
                <a:solidFill>
                  <a:schemeClr val="bg1"/>
                </a:solidFill>
                <a:ea typeface="宋体" pitchFamily="2" charset="-122"/>
              </a:rPr>
              <a:t>二进制数</a:t>
            </a:r>
            <a:endParaRPr lang="en-US" altLang="zh-CN" sz="2400" b="1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46100" name="AutoShape 20"/>
          <p:cNvSpPr>
            <a:spLocks noChangeArrowheads="1"/>
          </p:cNvSpPr>
          <p:nvPr/>
        </p:nvSpPr>
        <p:spPr bwMode="auto">
          <a:xfrm>
            <a:off x="2557463" y="5105400"/>
            <a:ext cx="3886200" cy="533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3137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CN" altLang="en-US" dirty="0">
                <a:latin typeface="Verdana" pitchFamily="34" charset="0"/>
                <a:ea typeface="宋体" pitchFamily="2" charset="-122"/>
              </a:rPr>
              <a:t>指令系统</a:t>
            </a:r>
            <a:endParaRPr lang="en-US" altLang="zh-CN" dirty="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46101" name="Text Box 21"/>
          <p:cNvSpPr txBox="1">
            <a:spLocks noChangeArrowheads="1"/>
          </p:cNvSpPr>
          <p:nvPr/>
        </p:nvSpPr>
        <p:spPr bwMode="gray">
          <a:xfrm>
            <a:off x="1362759" y="2747963"/>
            <a:ext cx="6463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chemeClr val="bg1"/>
                </a:solidFill>
                <a:ea typeface="宋体" pitchFamily="2" charset="-122"/>
              </a:rPr>
              <a:t>指令</a:t>
            </a:r>
            <a:endParaRPr lang="en-US" altLang="zh-CN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46102" name="Text Box 22"/>
          <p:cNvSpPr txBox="1">
            <a:spLocks noChangeArrowheads="1"/>
          </p:cNvSpPr>
          <p:nvPr/>
        </p:nvSpPr>
        <p:spPr bwMode="gray">
          <a:xfrm>
            <a:off x="1362759" y="3281363"/>
            <a:ext cx="6463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chemeClr val="bg1"/>
                </a:solidFill>
                <a:ea typeface="宋体" pitchFamily="2" charset="-122"/>
              </a:rPr>
              <a:t>指令</a:t>
            </a:r>
            <a:endParaRPr lang="en-US" altLang="zh-CN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46103" name="Text Box 23"/>
          <p:cNvSpPr txBox="1">
            <a:spLocks noChangeArrowheads="1"/>
          </p:cNvSpPr>
          <p:nvPr/>
        </p:nvSpPr>
        <p:spPr bwMode="gray">
          <a:xfrm>
            <a:off x="1362758" y="3814763"/>
            <a:ext cx="6463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dirty="0">
                <a:solidFill>
                  <a:schemeClr val="bg1"/>
                </a:solidFill>
                <a:ea typeface="宋体" pitchFamily="2" charset="-122"/>
              </a:rPr>
              <a:t>……</a:t>
            </a:r>
          </a:p>
        </p:txBody>
      </p:sp>
      <p:sp>
        <p:nvSpPr>
          <p:cNvPr id="46104" name="Text Box 24"/>
          <p:cNvSpPr txBox="1">
            <a:spLocks noChangeArrowheads="1"/>
          </p:cNvSpPr>
          <p:nvPr/>
        </p:nvSpPr>
        <p:spPr bwMode="gray">
          <a:xfrm>
            <a:off x="6982509" y="2747963"/>
            <a:ext cx="6463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chemeClr val="bg1"/>
                </a:solidFill>
                <a:ea typeface="宋体" pitchFamily="2" charset="-122"/>
              </a:rPr>
              <a:t>数据</a:t>
            </a:r>
            <a:endParaRPr lang="en-US" altLang="zh-CN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46105" name="Text Box 25"/>
          <p:cNvSpPr txBox="1">
            <a:spLocks noChangeArrowheads="1"/>
          </p:cNvSpPr>
          <p:nvPr/>
        </p:nvSpPr>
        <p:spPr bwMode="gray">
          <a:xfrm>
            <a:off x="6982509" y="3281363"/>
            <a:ext cx="6463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chemeClr val="bg1"/>
                </a:solidFill>
                <a:ea typeface="宋体" pitchFamily="2" charset="-122"/>
              </a:rPr>
              <a:t>数据</a:t>
            </a:r>
            <a:endParaRPr lang="en-US" altLang="zh-CN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46106" name="Text Box 26"/>
          <p:cNvSpPr txBox="1">
            <a:spLocks noChangeArrowheads="1"/>
          </p:cNvSpPr>
          <p:nvPr/>
        </p:nvSpPr>
        <p:spPr bwMode="gray">
          <a:xfrm>
            <a:off x="6982509" y="3814763"/>
            <a:ext cx="6463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dirty="0">
                <a:solidFill>
                  <a:schemeClr val="bg1"/>
                </a:solidFill>
                <a:ea typeface="宋体" pitchFamily="2" charset="-122"/>
              </a:rPr>
              <a:t>……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42976" y="2059536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存储单元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15140" y="2130974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存储单元</a:t>
            </a:r>
          </a:p>
        </p:txBody>
      </p:sp>
      <p:sp>
        <p:nvSpPr>
          <p:cNvPr id="31" name="矩形 30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32" name="矩形 31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■</a:t>
            </a:r>
          </a:p>
        </p:txBody>
      </p:sp>
      <p:sp>
        <p:nvSpPr>
          <p:cNvPr id="33" name="矩形 32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34" name="矩形 33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35" name="矩形 34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数的进制</a:t>
            </a:r>
          </a:p>
        </p:txBody>
      </p:sp>
      <p:sp>
        <p:nvSpPr>
          <p:cNvPr id="36" name="矩形 35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数制转换</a:t>
            </a:r>
          </a:p>
        </p:txBody>
      </p:sp>
      <p:sp>
        <p:nvSpPr>
          <p:cNvPr id="37" name="矩形 36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数据存储</a:t>
            </a:r>
          </a:p>
        </p:txBody>
      </p:sp>
    </p:spTree>
    <p:extLst>
      <p:ext uri="{BB962C8B-B14F-4D97-AF65-F5344CB8AC3E}">
        <p14:creationId xmlns:p14="http://schemas.microsoft.com/office/powerpoint/2010/main" val="211636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26"/>
    </mc:Choice>
    <mc:Fallback xmlns="">
      <p:transition spd="slow" advTm="9326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存储器单元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字节（</a:t>
            </a:r>
            <a:r>
              <a:rPr lang="en-US" altLang="zh-CN" dirty="0"/>
              <a:t>Byte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8</a:t>
            </a:r>
            <a:r>
              <a:rPr lang="zh-CN" altLang="en-US" dirty="0"/>
              <a:t>个二进制数位（</a:t>
            </a:r>
            <a:r>
              <a:rPr lang="en-US" altLang="zh-CN" dirty="0"/>
              <a:t>bit</a:t>
            </a:r>
            <a:r>
              <a:rPr lang="zh-CN" altLang="en-US" dirty="0"/>
              <a:t>）为一个字节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个字节可以表示的范围</a:t>
            </a:r>
            <a:endParaRPr lang="en-US" altLang="zh-CN" dirty="0"/>
          </a:p>
          <a:p>
            <a:pPr lvl="2"/>
            <a:r>
              <a:rPr lang="en-US" altLang="zh-CN" dirty="0"/>
              <a:t>0</a:t>
            </a:r>
            <a:r>
              <a:rPr lang="zh-CN" altLang="en-US" dirty="0"/>
              <a:t>（</a:t>
            </a:r>
            <a:r>
              <a:rPr lang="en-US" altLang="zh-CN" dirty="0"/>
              <a:t> 00000000</a:t>
            </a:r>
            <a:r>
              <a:rPr lang="zh-CN" altLang="en-US" dirty="0"/>
              <a:t>）至</a:t>
            </a:r>
            <a:r>
              <a:rPr lang="en-US" altLang="zh-CN" dirty="0"/>
              <a:t>255</a:t>
            </a:r>
            <a:r>
              <a:rPr lang="zh-CN" altLang="en-US" dirty="0"/>
              <a:t>（</a:t>
            </a:r>
            <a:r>
              <a:rPr lang="en-US" altLang="zh-CN" dirty="0"/>
              <a:t>11111111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字节是计算机中指令和数据的基本存储单元</a:t>
            </a:r>
            <a:endParaRPr lang="en-US" altLang="zh-CN" dirty="0"/>
          </a:p>
          <a:p>
            <a:pPr lvl="2"/>
            <a:r>
              <a:rPr lang="zh-CN" altLang="en-US" dirty="0"/>
              <a:t>不同类型的指令使用不同的字节数</a:t>
            </a:r>
            <a:endParaRPr lang="en-US" altLang="zh-CN" dirty="0"/>
          </a:p>
          <a:p>
            <a:pPr lvl="2"/>
            <a:r>
              <a:rPr lang="zh-CN" altLang="en-US" dirty="0"/>
              <a:t>不同类型的数据用不同的字节数存储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5157192"/>
            <a:ext cx="5209479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>
            <a:hlinkClick r:id="rId3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■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数的进制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数制转换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数据存储</a:t>
            </a:r>
          </a:p>
        </p:txBody>
      </p:sp>
    </p:spTree>
    <p:extLst>
      <p:ext uri="{BB962C8B-B14F-4D97-AF65-F5344CB8AC3E}">
        <p14:creationId xmlns:p14="http://schemas.microsoft.com/office/powerpoint/2010/main" val="364029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69"/>
    </mc:Choice>
    <mc:Fallback xmlns="">
      <p:transition spd="slow" advTm="15569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存储器单元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存储器单元</a:t>
            </a:r>
            <a:endParaRPr lang="en-US" altLang="zh-CN" dirty="0"/>
          </a:p>
          <a:p>
            <a:pPr lvl="1"/>
            <a:r>
              <a:rPr lang="zh-CN" altLang="en-US" dirty="0"/>
              <a:t>按字节安排</a:t>
            </a:r>
            <a:endParaRPr lang="en-US" altLang="zh-CN" dirty="0"/>
          </a:p>
          <a:p>
            <a:r>
              <a:rPr lang="zh-CN" altLang="en-US" dirty="0"/>
              <a:t>存储地址</a:t>
            </a:r>
            <a:endParaRPr lang="en-US" altLang="zh-CN" dirty="0"/>
          </a:p>
          <a:p>
            <a:pPr lvl="1"/>
            <a:r>
              <a:rPr lang="zh-CN" altLang="en-US" dirty="0"/>
              <a:t>顺序号，为每个存储器单元指定一个序号</a:t>
            </a:r>
            <a:endParaRPr lang="en-US" altLang="zh-C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50961" y="3933056"/>
            <a:ext cx="4071966" cy="177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矩形 7">
            <a:hlinkClick r:id="rId4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■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数的进制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数制转换</a:t>
            </a:r>
          </a:p>
        </p:txBody>
      </p:sp>
      <p:sp>
        <p:nvSpPr>
          <p:cNvPr id="14" name="矩形 13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数据存储</a:t>
            </a:r>
          </a:p>
        </p:txBody>
      </p:sp>
    </p:spTree>
    <p:extLst>
      <p:ext uri="{BB962C8B-B14F-4D97-AF65-F5344CB8AC3E}">
        <p14:creationId xmlns:p14="http://schemas.microsoft.com/office/powerpoint/2010/main" val="81022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05"/>
    </mc:Choice>
    <mc:Fallback xmlns="">
      <p:transition spd="slow" advTm="10405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数据存储与表示</a:t>
            </a:r>
          </a:p>
        </p:txBody>
      </p:sp>
      <p:sp>
        <p:nvSpPr>
          <p:cNvPr id="7" name="右箭头 6"/>
          <p:cNvSpPr/>
          <p:nvPr/>
        </p:nvSpPr>
        <p:spPr>
          <a:xfrm>
            <a:off x="2339752" y="1971646"/>
            <a:ext cx="1368152" cy="792088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5292080" y="1946385"/>
            <a:ext cx="1368152" cy="792088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 rot="5400000">
            <a:off x="3383868" y="3159778"/>
            <a:ext cx="1368152" cy="792088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 rot="16200000">
            <a:off x="4283968" y="3159778"/>
            <a:ext cx="1368152" cy="792088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398060" y="2161244"/>
            <a:ext cx="109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01001010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5400000">
            <a:off x="3471732" y="2225012"/>
            <a:ext cx="109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01001010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4421976" y="4548079"/>
            <a:ext cx="109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10110101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72930" y="2173152"/>
            <a:ext cx="109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10110101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55576" y="1838373"/>
            <a:ext cx="1584176" cy="1008112"/>
          </a:xfrm>
          <a:prstGeom prst="rect">
            <a:avLst/>
          </a:prstGeom>
          <a:solidFill>
            <a:srgbClr val="FFE9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输入设备</a:t>
            </a:r>
          </a:p>
        </p:txBody>
      </p:sp>
      <p:sp>
        <p:nvSpPr>
          <p:cNvPr id="28" name="矩形 27"/>
          <p:cNvSpPr/>
          <p:nvPr/>
        </p:nvSpPr>
        <p:spPr>
          <a:xfrm>
            <a:off x="3707904" y="1862465"/>
            <a:ext cx="1584176" cy="1008112"/>
          </a:xfrm>
          <a:prstGeom prst="rect">
            <a:avLst/>
          </a:prstGeom>
          <a:solidFill>
            <a:srgbClr val="FFE9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存储器</a:t>
            </a:r>
            <a:endParaRPr lang="en-US" altLang="zh-CN" dirty="0">
              <a:solidFill>
                <a:srgbClr val="0000FF"/>
              </a:solidFill>
            </a:endParaRPr>
          </a:p>
          <a:p>
            <a:pPr algn="ctr"/>
            <a:r>
              <a:rPr lang="zh-CN" altLang="en-US" dirty="0">
                <a:solidFill>
                  <a:srgbClr val="0000FF"/>
                </a:solidFill>
              </a:rPr>
              <a:t>（内存）</a:t>
            </a:r>
          </a:p>
        </p:txBody>
      </p:sp>
      <p:sp>
        <p:nvSpPr>
          <p:cNvPr id="29" name="矩形 28"/>
          <p:cNvSpPr/>
          <p:nvPr/>
        </p:nvSpPr>
        <p:spPr>
          <a:xfrm>
            <a:off x="6660232" y="1826465"/>
            <a:ext cx="1584176" cy="1008112"/>
          </a:xfrm>
          <a:prstGeom prst="rect">
            <a:avLst/>
          </a:prstGeom>
          <a:solidFill>
            <a:srgbClr val="FFE9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/>
                </a:solidFill>
              </a:rPr>
              <a:t>输出设备</a:t>
            </a:r>
          </a:p>
        </p:txBody>
      </p:sp>
      <p:sp>
        <p:nvSpPr>
          <p:cNvPr id="30" name="矩形 29"/>
          <p:cNvSpPr/>
          <p:nvPr/>
        </p:nvSpPr>
        <p:spPr>
          <a:xfrm>
            <a:off x="3779912" y="4239898"/>
            <a:ext cx="1584176" cy="1008112"/>
          </a:xfrm>
          <a:prstGeom prst="rect">
            <a:avLst/>
          </a:prstGeom>
          <a:solidFill>
            <a:srgbClr val="FFE9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运算器</a:t>
            </a:r>
          </a:p>
        </p:txBody>
      </p:sp>
      <p:sp>
        <p:nvSpPr>
          <p:cNvPr id="31" name="矩形 30"/>
          <p:cNvSpPr/>
          <p:nvPr/>
        </p:nvSpPr>
        <p:spPr>
          <a:xfrm>
            <a:off x="3779912" y="5229200"/>
            <a:ext cx="1584176" cy="1008112"/>
          </a:xfrm>
          <a:prstGeom prst="rect">
            <a:avLst/>
          </a:prstGeom>
          <a:solidFill>
            <a:srgbClr val="FFE9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控制器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929454" y="2154342"/>
            <a:ext cx="1098930" cy="338554"/>
          </a:xfrm>
          <a:prstGeom prst="rect">
            <a:avLst/>
          </a:prstGeom>
          <a:solidFill>
            <a:srgbClr val="FFE9FB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10110101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04478" y="3975154"/>
            <a:ext cx="2943386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1">
              <a:spcAft>
                <a:spcPts val="600"/>
              </a:spcAft>
            </a:pPr>
            <a:r>
              <a:rPr lang="zh-CN" altLang="en-US" b="1" dirty="0">
                <a:latin typeface="Courier New" pitchFamily="49" charset="0"/>
                <a:cs typeface="Courier New" pitchFamily="49" charset="0"/>
              </a:rPr>
              <a:t>计算机中的数据是以二进制的形式存储在内存中：</a:t>
            </a:r>
            <a:endParaRPr lang="en-US" altLang="zh-CN" b="1" dirty="0">
              <a:latin typeface="Courier New" pitchFamily="49" charset="0"/>
              <a:cs typeface="Courier New" pitchFamily="49" charset="0"/>
            </a:endParaRPr>
          </a:p>
          <a:p>
            <a:pPr marL="285750" lvl="2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Courier New" pitchFamily="49" charset="0"/>
                <a:cs typeface="Courier New" pitchFamily="49" charset="0"/>
              </a:rPr>
              <a:t>二进制数只有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0</a:t>
            </a:r>
            <a:r>
              <a:rPr lang="zh-CN" altLang="en-US" b="1" dirty="0">
                <a:latin typeface="Courier New" pitchFamily="49" charset="0"/>
                <a:cs typeface="Courier New" pitchFamily="49" charset="0"/>
              </a:rPr>
              <a:t>和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1</a:t>
            </a:r>
          </a:p>
          <a:p>
            <a:pPr marL="285750" lvl="2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Courier New" pitchFamily="49" charset="0"/>
                <a:cs typeface="Courier New" pitchFamily="49" charset="0"/>
              </a:rPr>
              <a:t>逢二进一</a:t>
            </a:r>
            <a:endParaRPr lang="en-US" altLang="zh-CN" b="1" dirty="0">
              <a:latin typeface="Courier New" pitchFamily="49" charset="0"/>
              <a:cs typeface="Courier New" pitchFamily="49" charset="0"/>
            </a:endParaRPr>
          </a:p>
          <a:p>
            <a:pPr marL="285750" lvl="2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Courier New" pitchFamily="49" charset="0"/>
                <a:cs typeface="Courier New" pitchFamily="49" charset="0"/>
              </a:rPr>
              <a:t>以</a:t>
            </a:r>
            <a:r>
              <a:rPr lang="zh-CN" alt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字节</a:t>
            </a:r>
            <a:r>
              <a:rPr lang="zh-CN" altLang="en-US" b="1" dirty="0">
                <a:latin typeface="Courier New" pitchFamily="49" charset="0"/>
                <a:cs typeface="Courier New" pitchFamily="49" charset="0"/>
              </a:rPr>
              <a:t>为最小的存储单位，每个字节由</a:t>
            </a:r>
            <a:r>
              <a:rPr lang="en-US" altLang="zh-CN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zh-CN" alt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位</a:t>
            </a:r>
            <a:r>
              <a:rPr lang="zh-CN" altLang="en-US" b="1" dirty="0">
                <a:latin typeface="Courier New" pitchFamily="49" charset="0"/>
                <a:cs typeface="Courier New" pitchFamily="49" charset="0"/>
              </a:rPr>
              <a:t>二进制数构成</a:t>
            </a:r>
            <a:endParaRPr lang="en-US" altLang="zh-CN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724128" y="3975154"/>
            <a:ext cx="2943386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1">
              <a:spcAft>
                <a:spcPts val="600"/>
              </a:spcAft>
            </a:pPr>
            <a:r>
              <a:rPr lang="zh-CN" altLang="en-US" b="1" dirty="0">
                <a:latin typeface="Courier New" pitchFamily="49" charset="0"/>
                <a:cs typeface="Courier New" pitchFamily="49" charset="0"/>
              </a:rPr>
              <a:t>不同类型的数据在内存中占有的存储空间（字节数）不同：</a:t>
            </a:r>
            <a:endParaRPr lang="en-US" altLang="zh-CN" b="1" dirty="0">
              <a:latin typeface="Courier New" pitchFamily="49" charset="0"/>
              <a:cs typeface="Courier New" pitchFamily="49" charset="0"/>
            </a:endParaRPr>
          </a:p>
          <a:p>
            <a:pPr marL="285750" lvl="2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Courier New" pitchFamily="49" charset="0"/>
                <a:cs typeface="Courier New" pitchFamily="49" charset="0"/>
              </a:rPr>
              <a:t>整数：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zh-CN" altLang="en-US" b="1" dirty="0">
                <a:latin typeface="Courier New" pitchFamily="49" charset="0"/>
                <a:cs typeface="Courier New" pitchFamily="49" charset="0"/>
              </a:rPr>
              <a:t>个字节</a:t>
            </a:r>
            <a:endParaRPr lang="en-US" altLang="zh-CN" b="1" dirty="0">
              <a:latin typeface="Courier New" pitchFamily="49" charset="0"/>
              <a:cs typeface="Courier New" pitchFamily="49" charset="0"/>
            </a:endParaRPr>
          </a:p>
          <a:p>
            <a:pPr marL="285750" lvl="2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Courier New" pitchFamily="49" charset="0"/>
                <a:cs typeface="Courier New" pitchFamily="49" charset="0"/>
              </a:rPr>
              <a:t>小数：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8</a:t>
            </a:r>
            <a:r>
              <a:rPr lang="zh-CN" altLang="en-US" b="1" dirty="0">
                <a:latin typeface="Courier New" pitchFamily="49" charset="0"/>
                <a:cs typeface="Courier New" pitchFamily="49" charset="0"/>
              </a:rPr>
              <a:t>个字节</a:t>
            </a:r>
            <a:endParaRPr lang="en-US" altLang="zh-CN" b="1" dirty="0">
              <a:latin typeface="Courier New" pitchFamily="49" charset="0"/>
              <a:cs typeface="Courier New" pitchFamily="49" charset="0"/>
            </a:endParaRPr>
          </a:p>
          <a:p>
            <a:pPr marL="285750" lvl="2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Courier New" pitchFamily="49" charset="0"/>
                <a:cs typeface="Courier New" pitchFamily="49" charset="0"/>
              </a:rPr>
              <a:t>字符：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zh-CN" altLang="en-US" b="1" dirty="0">
                <a:latin typeface="Courier New" pitchFamily="49" charset="0"/>
                <a:cs typeface="Courier New" pitchFamily="49" charset="0"/>
              </a:rPr>
              <a:t>个字节</a:t>
            </a:r>
            <a:endParaRPr lang="en-US" altLang="zh-CN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084168" y="4850759"/>
            <a:ext cx="2028458" cy="369332"/>
          </a:xfrm>
          <a:prstGeom prst="rect">
            <a:avLst/>
          </a:prstGeom>
          <a:solidFill>
            <a:srgbClr val="FFE9FB"/>
          </a:solidFill>
        </p:spPr>
        <p:txBody>
          <a:bodyPr wrap="square">
            <a:spAutoFit/>
          </a:bodyPr>
          <a:lstStyle/>
          <a:p>
            <a:pPr marL="4763" lvl="1">
              <a:spcBef>
                <a:spcPts val="0"/>
              </a:spcBef>
            </a:pPr>
            <a:r>
              <a:rPr kumimoji="1" lang="en-US" altLang="zh-CN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a{4};</a:t>
            </a:r>
          </a:p>
        </p:txBody>
      </p:sp>
      <p:sp>
        <p:nvSpPr>
          <p:cNvPr id="59" name="矩形 58"/>
          <p:cNvSpPr/>
          <p:nvPr/>
        </p:nvSpPr>
        <p:spPr>
          <a:xfrm>
            <a:off x="6084168" y="5219908"/>
            <a:ext cx="2028458" cy="369332"/>
          </a:xfrm>
          <a:prstGeom prst="rect">
            <a:avLst/>
          </a:prstGeom>
          <a:solidFill>
            <a:srgbClr val="FFE9FB"/>
          </a:solidFill>
        </p:spPr>
        <p:txBody>
          <a:bodyPr wrap="square">
            <a:spAutoFit/>
          </a:bodyPr>
          <a:lstStyle/>
          <a:p>
            <a:pPr marL="4763" lvl="1">
              <a:spcBef>
                <a:spcPts val="0"/>
              </a:spcBef>
            </a:pPr>
            <a:r>
              <a:rPr kumimoji="1"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b(3.14);</a:t>
            </a:r>
          </a:p>
        </p:txBody>
      </p:sp>
      <p:sp>
        <p:nvSpPr>
          <p:cNvPr id="60" name="矩形 59"/>
          <p:cNvSpPr/>
          <p:nvPr/>
        </p:nvSpPr>
        <p:spPr>
          <a:xfrm>
            <a:off x="6084168" y="5589240"/>
            <a:ext cx="2028458" cy="369332"/>
          </a:xfrm>
          <a:prstGeom prst="rect">
            <a:avLst/>
          </a:prstGeom>
          <a:solidFill>
            <a:srgbClr val="FFE9FB"/>
          </a:solidFill>
        </p:spPr>
        <p:txBody>
          <a:bodyPr wrap="square">
            <a:spAutoFit/>
          </a:bodyPr>
          <a:lstStyle/>
          <a:p>
            <a:pPr marL="4763" lvl="1">
              <a:spcBef>
                <a:spcPts val="0"/>
              </a:spcBef>
            </a:pPr>
            <a:r>
              <a:rPr kumimoji="1"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c=‘#’;</a:t>
            </a:r>
          </a:p>
        </p:txBody>
      </p:sp>
      <p:sp>
        <p:nvSpPr>
          <p:cNvPr id="32" name="矩形 31">
            <a:hlinkClick r:id="rId4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33" name="矩形 32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■</a:t>
            </a:r>
          </a:p>
        </p:txBody>
      </p:sp>
      <p:sp>
        <p:nvSpPr>
          <p:cNvPr id="35" name="矩形 34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36" name="矩形 35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37" name="矩形 36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数的进制</a:t>
            </a:r>
          </a:p>
        </p:txBody>
      </p:sp>
      <p:sp>
        <p:nvSpPr>
          <p:cNvPr id="38" name="矩形 37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数制转换</a:t>
            </a:r>
          </a:p>
        </p:txBody>
      </p:sp>
      <p:sp>
        <p:nvSpPr>
          <p:cNvPr id="39" name="矩形 38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数据存储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990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94"/>
    </mc:Choice>
    <mc:Fallback xmlns="">
      <p:transition spd="slow" advTm="29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20074E-6 L 0.1934 0.0016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3 -1.15634E-6 L 0.00225 0.3605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180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88622E-6 L 2.77778E-7 -0.335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7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6.6605E-7 L 0.29931 6.6605E-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4" grpId="0"/>
      <p:bldP spid="25" grpId="0"/>
      <p:bldP spid="26" grpId="0"/>
      <p:bldP spid="34" grpId="0" animBg="1"/>
      <p:bldP spid="56" grpId="0"/>
      <p:bldP spid="57" grpId="0"/>
      <p:bldP spid="55" grpId="0" animBg="1"/>
      <p:bldP spid="59" grpId="0" animBg="1"/>
      <p:bldP spid="6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>
            <a:grpSpLocks/>
          </p:cNvGrpSpPr>
          <p:nvPr/>
        </p:nvGrpSpPr>
        <p:grpSpPr bwMode="auto">
          <a:xfrm>
            <a:off x="1664047" y="4231606"/>
            <a:ext cx="5356225" cy="1717674"/>
            <a:chOff x="1643042" y="4143380"/>
            <a:chExt cx="5356246" cy="1717682"/>
          </a:xfrm>
        </p:grpSpPr>
        <p:sp>
          <p:nvSpPr>
            <p:cNvPr id="16" name="五边形 15"/>
            <p:cNvSpPr/>
            <p:nvPr/>
          </p:nvSpPr>
          <p:spPr bwMode="auto">
            <a:xfrm flipH="1">
              <a:off x="2041506" y="4146556"/>
              <a:ext cx="4957782" cy="793753"/>
            </a:xfrm>
            <a:prstGeom prst="homePlate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 dirty="0">
                <a:solidFill>
                  <a:sysClr val="window" lastClr="FFFFFF"/>
                </a:solidFill>
                <a:latin typeface="Arial"/>
                <a:ea typeface="黑体"/>
              </a:endParaRPr>
            </a:p>
          </p:txBody>
        </p:sp>
        <p:sp>
          <p:nvSpPr>
            <p:cNvPr id="17" name="五边形 16"/>
            <p:cNvSpPr/>
            <p:nvPr/>
          </p:nvSpPr>
          <p:spPr bwMode="auto">
            <a:xfrm flipH="1">
              <a:off x="2041506" y="5065722"/>
              <a:ext cx="4957782" cy="792165"/>
            </a:xfrm>
            <a:prstGeom prst="homePlate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 dirty="0">
                <a:solidFill>
                  <a:sysClr val="window" lastClr="FFFFFF"/>
                </a:solidFill>
                <a:latin typeface="Arial"/>
                <a:ea typeface="黑体"/>
              </a:endParaRPr>
            </a:p>
          </p:txBody>
        </p:sp>
        <p:grpSp>
          <p:nvGrpSpPr>
            <p:cNvPr id="5" name="组合 28"/>
            <p:cNvGrpSpPr>
              <a:grpSpLocks/>
            </p:cNvGrpSpPr>
            <p:nvPr/>
          </p:nvGrpSpPr>
          <p:grpSpPr bwMode="auto">
            <a:xfrm>
              <a:off x="1643042" y="4143380"/>
              <a:ext cx="792156" cy="788988"/>
              <a:chOff x="854055" y="1643050"/>
              <a:chExt cx="792156" cy="788988"/>
            </a:xfrm>
          </p:grpSpPr>
          <p:sp>
            <p:nvSpPr>
              <p:cNvPr id="30" name="椭圆 29"/>
              <p:cNvSpPr>
                <a:spLocks noChangeAspect="1"/>
              </p:cNvSpPr>
              <p:nvPr/>
            </p:nvSpPr>
            <p:spPr bwMode="auto">
              <a:xfrm>
                <a:off x="857230" y="1643051"/>
                <a:ext cx="788990" cy="78899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4112" name="图片 22" descr="NANKAI.png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4055" y="1643050"/>
                <a:ext cx="788987" cy="788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6" name="组合 31"/>
            <p:cNvGrpSpPr>
              <a:grpSpLocks/>
            </p:cNvGrpSpPr>
            <p:nvPr/>
          </p:nvGrpSpPr>
          <p:grpSpPr bwMode="auto">
            <a:xfrm>
              <a:off x="1643042" y="5072074"/>
              <a:ext cx="792156" cy="788988"/>
              <a:chOff x="854055" y="1643050"/>
              <a:chExt cx="792156" cy="788988"/>
            </a:xfrm>
          </p:grpSpPr>
          <p:sp>
            <p:nvSpPr>
              <p:cNvPr id="33" name="椭圆 32"/>
              <p:cNvSpPr>
                <a:spLocks noChangeAspect="1"/>
              </p:cNvSpPr>
              <p:nvPr/>
            </p:nvSpPr>
            <p:spPr bwMode="auto">
              <a:xfrm>
                <a:off x="857230" y="1643048"/>
                <a:ext cx="788990" cy="78899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4110" name="图片 22" descr="NANKAI.png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4055" y="1643050"/>
                <a:ext cx="788987" cy="788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2" name="组合 34"/>
          <p:cNvGrpSpPr>
            <a:grpSpLocks/>
          </p:cNvGrpSpPr>
          <p:nvPr/>
        </p:nvGrpSpPr>
        <p:grpSpPr bwMode="auto">
          <a:xfrm>
            <a:off x="1664047" y="1428540"/>
            <a:ext cx="5356225" cy="1727783"/>
            <a:chOff x="1643042" y="3212518"/>
            <a:chExt cx="5356246" cy="1727791"/>
          </a:xfrm>
        </p:grpSpPr>
        <p:sp>
          <p:nvSpPr>
            <p:cNvPr id="23" name="五边形 22"/>
            <p:cNvSpPr/>
            <p:nvPr/>
          </p:nvSpPr>
          <p:spPr bwMode="auto">
            <a:xfrm flipH="1">
              <a:off x="2041506" y="3212518"/>
              <a:ext cx="4957782" cy="792166"/>
            </a:xfrm>
            <a:prstGeom prst="homePlate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 dirty="0">
                <a:solidFill>
                  <a:sysClr val="window" lastClr="FFFFFF"/>
                </a:solidFill>
                <a:latin typeface="Arial"/>
                <a:ea typeface="黑体"/>
              </a:endParaRPr>
            </a:p>
          </p:txBody>
        </p:sp>
        <p:sp>
          <p:nvSpPr>
            <p:cNvPr id="25" name="五边形 24"/>
            <p:cNvSpPr/>
            <p:nvPr/>
          </p:nvSpPr>
          <p:spPr bwMode="auto">
            <a:xfrm flipH="1">
              <a:off x="2041506" y="4146556"/>
              <a:ext cx="4957782" cy="793753"/>
            </a:xfrm>
            <a:prstGeom prst="homePlate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 dirty="0">
                <a:solidFill>
                  <a:sysClr val="window" lastClr="FFFFFF"/>
                </a:solidFill>
                <a:latin typeface="Arial"/>
                <a:ea typeface="黑体"/>
              </a:endParaRPr>
            </a:p>
          </p:txBody>
        </p:sp>
        <p:grpSp>
          <p:nvGrpSpPr>
            <p:cNvPr id="29" name="组合 19"/>
            <p:cNvGrpSpPr>
              <a:grpSpLocks/>
            </p:cNvGrpSpPr>
            <p:nvPr/>
          </p:nvGrpSpPr>
          <p:grpSpPr bwMode="auto">
            <a:xfrm>
              <a:off x="1643042" y="3218860"/>
              <a:ext cx="792165" cy="788993"/>
              <a:chOff x="854055" y="2575918"/>
              <a:chExt cx="792165" cy="788993"/>
            </a:xfrm>
          </p:grpSpPr>
          <p:sp>
            <p:nvSpPr>
              <p:cNvPr id="41" name="椭圆 40"/>
              <p:cNvSpPr>
                <a:spLocks noChangeAspect="1"/>
              </p:cNvSpPr>
              <p:nvPr/>
            </p:nvSpPr>
            <p:spPr bwMode="auto">
              <a:xfrm>
                <a:off x="857230" y="2575919"/>
                <a:ext cx="788990" cy="788992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42" name="图片 22" descr="NANKAI.png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4055" y="2575918"/>
                <a:ext cx="788987" cy="788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2" name="组合 28"/>
            <p:cNvGrpSpPr>
              <a:grpSpLocks/>
            </p:cNvGrpSpPr>
            <p:nvPr/>
          </p:nvGrpSpPr>
          <p:grpSpPr bwMode="auto">
            <a:xfrm>
              <a:off x="1643042" y="4143380"/>
              <a:ext cx="792156" cy="788988"/>
              <a:chOff x="854055" y="1643050"/>
              <a:chExt cx="792156" cy="788988"/>
            </a:xfrm>
          </p:grpSpPr>
          <p:sp>
            <p:nvSpPr>
              <p:cNvPr id="37" name="椭圆 36"/>
              <p:cNvSpPr>
                <a:spLocks noChangeAspect="1"/>
              </p:cNvSpPr>
              <p:nvPr/>
            </p:nvSpPr>
            <p:spPr bwMode="auto">
              <a:xfrm>
                <a:off x="857230" y="1643051"/>
                <a:ext cx="788990" cy="78899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38" name="图片 22" descr="NANKAI.png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4055" y="1643050"/>
                <a:ext cx="788987" cy="788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43" name="TextBox 42"/>
          <p:cNvSpPr txBox="1"/>
          <p:nvPr/>
        </p:nvSpPr>
        <p:spPr>
          <a:xfrm>
            <a:off x="2578223" y="1548081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</a:t>
            </a:r>
            <a:endParaRPr lang="zh-CN" alt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78223" y="2484185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576760" y="325453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数字与字符</a:t>
            </a:r>
            <a:endParaRPr lang="zh-CN" alt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76760" y="4356394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576760" y="529249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程序的结构</a:t>
            </a:r>
            <a:endParaRPr lang="zh-CN" alt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76760" y="342029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</a:t>
            </a:r>
          </a:p>
        </p:txBody>
      </p:sp>
      <p:sp>
        <p:nvSpPr>
          <p:cNvPr id="40" name="五边形 39"/>
          <p:cNvSpPr/>
          <p:nvPr/>
        </p:nvSpPr>
        <p:spPr bwMode="auto">
          <a:xfrm flipH="1">
            <a:off x="2062509" y="3309286"/>
            <a:ext cx="4957763" cy="793750"/>
          </a:xfrm>
          <a:prstGeom prst="homePlate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kern="0" dirty="0">
              <a:solidFill>
                <a:sysClr val="window" lastClr="FFFFFF"/>
              </a:solidFill>
              <a:latin typeface="Arial"/>
              <a:ea typeface="黑体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576760" y="3417319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</a:t>
            </a: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56" y="3263241"/>
            <a:ext cx="885840" cy="885840"/>
          </a:xfrm>
          <a:prstGeom prst="rect">
            <a:avLst/>
          </a:prstGeom>
        </p:spPr>
      </p:pic>
      <p:sp>
        <p:nvSpPr>
          <p:cNvPr id="51" name="矩形 50">
            <a:hlinkClick r:id="rId5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52" name="矩形 51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53" name="矩形 52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■</a:t>
            </a:r>
          </a:p>
        </p:txBody>
      </p:sp>
      <p:sp>
        <p:nvSpPr>
          <p:cNvPr id="54" name="矩形 53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55" name="矩形 54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源文件与头文件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语句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类和对象</a:t>
            </a:r>
          </a:p>
        </p:txBody>
      </p:sp>
      <p:sp>
        <p:nvSpPr>
          <p:cNvPr id="56" name="矩形 55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注释与空白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数据的输入与输出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模板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7" name="矩形 56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预处理指令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命名空间</a:t>
            </a:r>
          </a:p>
        </p:txBody>
      </p:sp>
      <p:sp>
        <p:nvSpPr>
          <p:cNvPr id="58" name="矩形 57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函数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标识符与关键字</a:t>
            </a:r>
          </a:p>
        </p:txBody>
      </p:sp>
    </p:spTree>
    <p:extLst>
      <p:ext uri="{BB962C8B-B14F-4D97-AF65-F5344CB8AC3E}">
        <p14:creationId xmlns:p14="http://schemas.microsoft.com/office/powerpoint/2010/main" val="2496215520"/>
      </p:ext>
    </p:extLst>
  </p:cSld>
  <p:clrMapOvr>
    <a:masterClrMapping/>
  </p:clrMapOvr>
  <p:transition advTm="5723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8B50CC-D50D-4CE6-B40A-08FDDD847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源文件与头文件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EE442E-6F7E-42C9-997B-76504DDB6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源文件</a:t>
            </a:r>
            <a:endParaRPr lang="en-US" altLang="zh-CN" dirty="0"/>
          </a:p>
          <a:p>
            <a:pPr lvl="1"/>
            <a:r>
              <a:rPr lang="zh-CN" altLang="en-US" dirty="0"/>
              <a:t>扩展名为</a:t>
            </a:r>
            <a:r>
              <a:rPr lang="en-US" altLang="zh-CN" dirty="0"/>
              <a:t>.</a:t>
            </a:r>
            <a:r>
              <a:rPr lang="en-US" altLang="zh-CN" dirty="0" err="1"/>
              <a:t>cpp</a:t>
            </a:r>
            <a:endParaRPr lang="en-US" altLang="zh-CN" dirty="0"/>
          </a:p>
          <a:p>
            <a:pPr lvl="1"/>
            <a:r>
              <a:rPr lang="zh-CN" altLang="en-US" dirty="0"/>
              <a:t>包含函数和全部可执行代码</a:t>
            </a:r>
            <a:endParaRPr lang="en-US" altLang="zh-CN" dirty="0"/>
          </a:p>
          <a:p>
            <a:r>
              <a:rPr lang="zh-CN" altLang="en-US" dirty="0"/>
              <a:t>头文件</a:t>
            </a:r>
            <a:endParaRPr lang="en-US" altLang="zh-CN" dirty="0"/>
          </a:p>
          <a:p>
            <a:pPr lvl="1"/>
            <a:r>
              <a:rPr lang="zh-CN" altLang="en-US" dirty="0"/>
              <a:t>扩展名为</a:t>
            </a:r>
            <a:r>
              <a:rPr lang="en-US" altLang="zh-CN" dirty="0"/>
              <a:t>.h</a:t>
            </a:r>
          </a:p>
          <a:p>
            <a:pPr lvl="1"/>
            <a:r>
              <a:rPr lang="zh-CN" altLang="en-US" dirty="0"/>
              <a:t>标准库的头文件不带扩展名</a:t>
            </a:r>
            <a:endParaRPr lang="en-US" altLang="zh-CN" dirty="0"/>
          </a:p>
          <a:p>
            <a:pPr lvl="1"/>
            <a:r>
              <a:rPr lang="zh-CN" altLang="en-US" dirty="0"/>
              <a:t>包含许多内容</a:t>
            </a:r>
            <a:endParaRPr lang="en-US" altLang="zh-CN" dirty="0"/>
          </a:p>
          <a:p>
            <a:pPr lvl="2"/>
            <a:r>
              <a:rPr lang="zh-CN" altLang="en-US" dirty="0"/>
              <a:t>函数原型</a:t>
            </a:r>
            <a:endParaRPr lang="en-US" altLang="zh-CN" dirty="0"/>
          </a:p>
          <a:p>
            <a:pPr lvl="2"/>
            <a:r>
              <a:rPr lang="zh-CN" altLang="en-US" dirty="0"/>
              <a:t>类定义</a:t>
            </a:r>
            <a:endParaRPr lang="en-US" altLang="zh-CN" dirty="0"/>
          </a:p>
          <a:p>
            <a:pPr lvl="2"/>
            <a:r>
              <a:rPr lang="zh-CN" altLang="en-US" dirty="0"/>
              <a:t>模板定义</a:t>
            </a:r>
          </a:p>
        </p:txBody>
      </p:sp>
      <p:sp>
        <p:nvSpPr>
          <p:cNvPr id="16" name="矩形 15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18" name="矩形 1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■</a:t>
            </a:r>
          </a:p>
        </p:txBody>
      </p:sp>
      <p:sp>
        <p:nvSpPr>
          <p:cNvPr id="19" name="矩形 1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20" name="矩形 1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源文件与头文件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语句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类和对象</a:t>
            </a:r>
          </a:p>
        </p:txBody>
      </p:sp>
      <p:sp>
        <p:nvSpPr>
          <p:cNvPr id="21" name="矩形 2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注释与空白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数据的输入与输出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模板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矩形 2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预处理指令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命名空间</a:t>
            </a:r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函数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标识符与关键字</a:t>
            </a:r>
          </a:p>
        </p:txBody>
      </p:sp>
      <p:sp>
        <p:nvSpPr>
          <p:cNvPr id="24" name="矩形 23"/>
          <p:cNvSpPr/>
          <p:nvPr/>
        </p:nvSpPr>
        <p:spPr>
          <a:xfrm>
            <a:off x="5004048" y="1412776"/>
            <a:ext cx="576064" cy="412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414" y="1134024"/>
            <a:ext cx="4609586" cy="499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9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28"/>
    </mc:Choice>
    <mc:Fallback xmlns="">
      <p:transition spd="slow" advTm="19428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注释和空白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825625"/>
            <a:ext cx="3712562" cy="4351338"/>
          </a:xfrm>
        </p:spPr>
        <p:txBody>
          <a:bodyPr/>
          <a:lstStyle/>
          <a:p>
            <a:r>
              <a:rPr lang="zh-CN" altLang="en-US" dirty="0"/>
              <a:t>注释</a:t>
            </a:r>
            <a:endParaRPr lang="en-US" altLang="zh-CN" dirty="0"/>
          </a:p>
          <a:p>
            <a:pPr lvl="1"/>
            <a:r>
              <a:rPr lang="zh-CN" altLang="en-US" dirty="0"/>
              <a:t>编译器忽略</a:t>
            </a:r>
            <a:endParaRPr lang="en-US" altLang="zh-CN" dirty="0"/>
          </a:p>
          <a:p>
            <a:pPr lvl="1"/>
            <a:r>
              <a:rPr lang="zh-CN" altLang="en-US" dirty="0"/>
              <a:t>一行或多行</a:t>
            </a:r>
            <a:endParaRPr lang="en-US" altLang="zh-CN" dirty="0"/>
          </a:p>
          <a:p>
            <a:pPr lvl="2"/>
            <a:r>
              <a:rPr lang="en-US" altLang="zh-CN" dirty="0"/>
              <a:t>//</a:t>
            </a:r>
          </a:p>
          <a:p>
            <a:pPr lvl="2"/>
            <a:r>
              <a:rPr lang="en-US" altLang="zh-CN" dirty="0"/>
              <a:t>/*</a:t>
            </a:r>
            <a:r>
              <a:rPr lang="zh-CN" altLang="en-US" dirty="0"/>
              <a:t>和</a:t>
            </a:r>
            <a:r>
              <a:rPr lang="en-US" altLang="zh-CN" dirty="0"/>
              <a:t>*/</a:t>
            </a:r>
          </a:p>
          <a:p>
            <a:r>
              <a:rPr lang="zh-CN" altLang="en-US" dirty="0"/>
              <a:t>空白</a:t>
            </a:r>
            <a:endParaRPr lang="en-US" altLang="zh-CN" dirty="0"/>
          </a:p>
          <a:p>
            <a:pPr lvl="1"/>
            <a:r>
              <a:rPr lang="zh-CN" altLang="en-US" dirty="0"/>
              <a:t>空格、制表符、换行符和换页符的任意序列</a:t>
            </a:r>
            <a:endParaRPr lang="en-US" altLang="zh-CN" dirty="0"/>
          </a:p>
          <a:p>
            <a:pPr lvl="1"/>
            <a:r>
              <a:rPr lang="zh-CN" altLang="en-US" dirty="0"/>
              <a:t>编译器一般会忽略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16" name="矩形 15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18" name="矩形 1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■</a:t>
            </a:r>
          </a:p>
        </p:txBody>
      </p:sp>
      <p:sp>
        <p:nvSpPr>
          <p:cNvPr id="19" name="矩形 1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20" name="矩形 1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源文件与头文件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语句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类和对象</a:t>
            </a:r>
          </a:p>
        </p:txBody>
      </p:sp>
      <p:sp>
        <p:nvSpPr>
          <p:cNvPr id="21" name="矩形 2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注释与空白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数据的输入与输出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模板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矩形 2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预处理指令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命名空间</a:t>
            </a:r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函数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标识符与关键字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683" y="954362"/>
            <a:ext cx="5115829" cy="5545242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076056" y="1789987"/>
            <a:ext cx="720080" cy="198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122142" y="2852936"/>
            <a:ext cx="394440" cy="19159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44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88"/>
    </mc:Choice>
    <mc:Fallback xmlns="">
      <p:transition spd="slow" advTm="25088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预处理指令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825625"/>
            <a:ext cx="3761783" cy="4351338"/>
          </a:xfrm>
        </p:spPr>
        <p:txBody>
          <a:bodyPr/>
          <a:lstStyle/>
          <a:p>
            <a:r>
              <a:rPr lang="zh-CN" altLang="en-US" dirty="0"/>
              <a:t>预处理指令</a:t>
            </a:r>
            <a:endParaRPr lang="en-US" altLang="zh-CN" dirty="0"/>
          </a:p>
          <a:p>
            <a:pPr lvl="1"/>
            <a:r>
              <a:rPr lang="zh-CN" altLang="en-US" dirty="0"/>
              <a:t>以某种方式修改源代码，并编译为可执行的形式</a:t>
            </a:r>
            <a:endParaRPr lang="en-US" altLang="zh-CN" dirty="0"/>
          </a:p>
          <a:p>
            <a:pPr lvl="2"/>
            <a:r>
              <a:rPr lang="en-US" altLang="zh-CN" dirty="0"/>
              <a:t>#include</a:t>
            </a:r>
          </a:p>
          <a:p>
            <a:pPr lvl="2"/>
            <a:r>
              <a:rPr lang="en-US" altLang="zh-CN" dirty="0"/>
              <a:t>#define</a:t>
            </a:r>
          </a:p>
          <a:p>
            <a:pPr lvl="2"/>
            <a:r>
              <a:rPr lang="en-US" altLang="zh-CN" dirty="0"/>
              <a:t>…</a:t>
            </a:r>
          </a:p>
        </p:txBody>
      </p:sp>
      <p:sp>
        <p:nvSpPr>
          <p:cNvPr id="15" name="矩形 14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16" name="矩形 15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■</a:t>
            </a:r>
          </a:p>
        </p:txBody>
      </p:sp>
      <p:sp>
        <p:nvSpPr>
          <p:cNvPr id="18" name="矩形 17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9" name="矩形 18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源文件与头文件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语句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类和对象</a:t>
            </a:r>
          </a:p>
        </p:txBody>
      </p:sp>
      <p:sp>
        <p:nvSpPr>
          <p:cNvPr id="20" name="矩形 19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注释与空白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数据的输入与输出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模板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矩形 20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预处理指令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命名空间</a:t>
            </a:r>
          </a:p>
        </p:txBody>
      </p:sp>
      <p:sp>
        <p:nvSpPr>
          <p:cNvPr id="22" name="矩形 21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函数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标识符与关键字</a:t>
            </a:r>
          </a:p>
        </p:txBody>
      </p:sp>
      <p:sp>
        <p:nvSpPr>
          <p:cNvPr id="23" name="矩形 22"/>
          <p:cNvSpPr/>
          <p:nvPr/>
        </p:nvSpPr>
        <p:spPr>
          <a:xfrm>
            <a:off x="4067944" y="1134024"/>
            <a:ext cx="509662" cy="226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1151765"/>
            <a:ext cx="4922626" cy="5335822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4067944" y="1416173"/>
            <a:ext cx="504056" cy="449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64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25"/>
    </mc:Choice>
    <mc:Fallback xmlns="">
      <p:transition spd="slow" advTm="7825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825625"/>
            <a:ext cx="3856942" cy="435133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函数是命名的代码块，执行定义好的操作</a:t>
            </a:r>
            <a:endParaRPr lang="en-US" altLang="zh-CN" dirty="0"/>
          </a:p>
          <a:p>
            <a:r>
              <a:rPr lang="zh-CN" altLang="en-US" dirty="0"/>
              <a:t>每个</a:t>
            </a:r>
            <a:r>
              <a:rPr lang="en-US" altLang="zh-CN" dirty="0"/>
              <a:t>C++</a:t>
            </a:r>
            <a:r>
              <a:rPr lang="zh-CN" altLang="en-US" dirty="0"/>
              <a:t>程序至少包含一个函数</a:t>
            </a:r>
            <a:endParaRPr lang="en-US" altLang="zh-CN" dirty="0"/>
          </a:p>
          <a:p>
            <a:pPr lvl="1"/>
            <a:r>
              <a:rPr lang="zh-CN" altLang="en-US" dirty="0"/>
              <a:t>主函数：程序的入口</a:t>
            </a:r>
            <a:endParaRPr lang="en-US" altLang="zh-CN" dirty="0"/>
          </a:p>
          <a:p>
            <a:r>
              <a:rPr lang="zh-CN" altLang="en-US" dirty="0"/>
              <a:t>函数的优点：</a:t>
            </a:r>
            <a:endParaRPr lang="en-US" altLang="zh-CN" dirty="0"/>
          </a:p>
          <a:p>
            <a:pPr lvl="1"/>
            <a:r>
              <a:rPr lang="zh-CN" altLang="en-US" dirty="0"/>
              <a:t>程序被分解为不同的单元，易于开发和测试</a:t>
            </a:r>
            <a:endParaRPr lang="en-US" altLang="zh-CN" dirty="0"/>
          </a:p>
          <a:p>
            <a:pPr lvl="1"/>
            <a:r>
              <a:rPr lang="zh-CN" altLang="en-US" dirty="0"/>
              <a:t>一个函数可以在程序的几个不同的地方重用，避免了代码的重复</a:t>
            </a:r>
            <a:endParaRPr lang="en-US" altLang="zh-CN" dirty="0"/>
          </a:p>
          <a:p>
            <a:pPr lvl="1"/>
            <a:r>
              <a:rPr lang="zh-CN" altLang="en-US" dirty="0"/>
              <a:t>一个函数可以在不同程序中重用</a:t>
            </a:r>
            <a:endParaRPr lang="en-US" altLang="zh-CN" dirty="0"/>
          </a:p>
          <a:p>
            <a:pPr lvl="1"/>
            <a:r>
              <a:rPr lang="zh-CN" altLang="en-US" dirty="0"/>
              <a:t>函数是程序的子结构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6" name="矩形 15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18" name="矩形 1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■</a:t>
            </a:r>
          </a:p>
        </p:txBody>
      </p:sp>
      <p:sp>
        <p:nvSpPr>
          <p:cNvPr id="19" name="矩形 1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20" name="矩形 1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源文件与头文件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语句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类和对象</a:t>
            </a:r>
          </a:p>
        </p:txBody>
      </p:sp>
      <p:sp>
        <p:nvSpPr>
          <p:cNvPr id="21" name="矩形 2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注释与空白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数据的输入与输出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模板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矩形 2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预处理指令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命名空间</a:t>
            </a:r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函数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标识符与关键字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107384"/>
            <a:ext cx="4825778" cy="5230844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4717629" y="2800715"/>
            <a:ext cx="2667335" cy="922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717629" y="3712660"/>
            <a:ext cx="2667335" cy="1156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336320" y="5002970"/>
            <a:ext cx="4718694" cy="13352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17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06"/>
    </mc:Choice>
    <mc:Fallback xmlns="">
      <p:transition spd="slow" advTm="20906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语句（</a:t>
            </a:r>
            <a:r>
              <a:rPr lang="en-US" altLang="zh-CN" dirty="0"/>
              <a:t>Statement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825625"/>
            <a:ext cx="4106324" cy="4351338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语句是</a:t>
            </a:r>
            <a:r>
              <a:rPr lang="en-US" altLang="zh-CN" dirty="0"/>
              <a:t>C++</a:t>
            </a:r>
            <a:r>
              <a:rPr lang="zh-CN" altLang="en-US" dirty="0"/>
              <a:t>程序的基本单元</a:t>
            </a:r>
            <a:endParaRPr lang="en-US" altLang="zh-CN" dirty="0"/>
          </a:p>
          <a:p>
            <a:r>
              <a:rPr lang="zh-CN" altLang="en-US" dirty="0"/>
              <a:t>分号表示语句的结束</a:t>
            </a:r>
            <a:endParaRPr lang="en-US" altLang="zh-CN" dirty="0"/>
          </a:p>
          <a:p>
            <a:r>
              <a:rPr lang="en-US" altLang="zh-CN" dirty="0"/>
              <a:t>C++</a:t>
            </a:r>
            <a:r>
              <a:rPr lang="zh-CN" altLang="en-US" dirty="0"/>
              <a:t>语句的分类</a:t>
            </a:r>
            <a:endParaRPr lang="en-US" altLang="zh-CN" dirty="0"/>
          </a:p>
          <a:p>
            <a:pPr lvl="1"/>
            <a:r>
              <a:rPr lang="zh-CN" altLang="en-US" dirty="0"/>
              <a:t>标签语句（</a:t>
            </a:r>
            <a:r>
              <a:rPr lang="en-US" altLang="zh-CN" dirty="0"/>
              <a:t>Labeled statement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表达式语句（</a:t>
            </a:r>
            <a:r>
              <a:rPr lang="en-US" altLang="zh-CN" dirty="0"/>
              <a:t>Expression statement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复合语句或语句块（</a:t>
            </a:r>
            <a:r>
              <a:rPr lang="en-US" altLang="zh-CN" dirty="0"/>
              <a:t>Compound statement or block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选择语句（</a:t>
            </a:r>
            <a:r>
              <a:rPr lang="en-US" altLang="zh-CN" dirty="0"/>
              <a:t>Selection statement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循环语句（</a:t>
            </a:r>
            <a:r>
              <a:rPr lang="en-US" altLang="zh-CN" dirty="0"/>
              <a:t>Iteration statement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转向语句（</a:t>
            </a:r>
            <a:r>
              <a:rPr lang="en-US" altLang="zh-CN" dirty="0"/>
              <a:t>Jump statement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说明语句（</a:t>
            </a:r>
            <a:r>
              <a:rPr lang="en-US" altLang="zh-CN" dirty="0"/>
              <a:t>Declaration statement</a:t>
            </a:r>
            <a:r>
              <a:rPr lang="zh-CN" altLang="en-US" dirty="0"/>
              <a:t>）</a:t>
            </a:r>
          </a:p>
        </p:txBody>
      </p:sp>
      <p:sp>
        <p:nvSpPr>
          <p:cNvPr id="17" name="矩形 16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18" name="矩形 17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19" name="矩形 18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■</a:t>
            </a:r>
          </a:p>
        </p:txBody>
      </p:sp>
      <p:sp>
        <p:nvSpPr>
          <p:cNvPr id="20" name="矩形 19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21" name="矩形 20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源文件与头文件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语句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类和对象</a:t>
            </a:r>
          </a:p>
        </p:txBody>
      </p:sp>
      <p:sp>
        <p:nvSpPr>
          <p:cNvPr id="22" name="矩形 21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注释与空白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数据的输入与输出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模板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预处理指令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命名空间</a:t>
            </a:r>
          </a:p>
        </p:txBody>
      </p:sp>
      <p:sp>
        <p:nvSpPr>
          <p:cNvPr id="24" name="矩形 23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函数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标识符与关键字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132436"/>
            <a:ext cx="4833625" cy="523935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4719719" y="2301875"/>
            <a:ext cx="895749" cy="297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154219" y="3072650"/>
            <a:ext cx="1784981" cy="555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719719" y="5658330"/>
            <a:ext cx="1400381" cy="578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5154218" y="4240099"/>
            <a:ext cx="1784981" cy="557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17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62"/>
    </mc:Choice>
    <mc:Fallback xmlns="">
      <p:transition spd="slow" advTm="9062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计算机（</a:t>
            </a:r>
            <a:r>
              <a:rPr lang="en-US" altLang="zh-CN" dirty="0"/>
              <a:t>Computer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 descr="笔记本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95782" y="2060848"/>
            <a:ext cx="2641668" cy="1981251"/>
          </a:xfrm>
          <a:prstGeom prst="rect">
            <a:avLst/>
          </a:prstGeom>
        </p:spPr>
      </p:pic>
      <p:pic>
        <p:nvPicPr>
          <p:cNvPr id="6" name="图片 5" descr="台式机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924" y="2060848"/>
            <a:ext cx="3170001" cy="2377501"/>
          </a:xfrm>
          <a:prstGeom prst="rect">
            <a:avLst/>
          </a:prstGeom>
        </p:spPr>
      </p:pic>
      <p:pic>
        <p:nvPicPr>
          <p:cNvPr id="7" name="图片 6" descr="小型机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53534" y="2308504"/>
            <a:ext cx="1981251" cy="14859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362" y="4042099"/>
            <a:ext cx="1456760" cy="14567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420651"/>
            <a:ext cx="865227" cy="865227"/>
          </a:xfrm>
          <a:prstGeom prst="rect">
            <a:avLst/>
          </a:prstGeom>
        </p:spPr>
      </p:pic>
      <p:sp>
        <p:nvSpPr>
          <p:cNvPr id="33" name="矩形 32">
            <a:hlinkClick r:id="rId7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■</a:t>
            </a:r>
          </a:p>
        </p:txBody>
      </p:sp>
      <p:sp>
        <p:nvSpPr>
          <p:cNvPr id="34" name="矩形 33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35" name="矩形 34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36" name="矩形 35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37" name="矩形 36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计算机的组成</a:t>
            </a:r>
          </a:p>
        </p:txBody>
      </p:sp>
      <p:sp>
        <p:nvSpPr>
          <p:cNvPr id="38" name="矩形 37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计算机程序设计语言</a:t>
            </a:r>
          </a:p>
        </p:txBody>
      </p:sp>
      <p:sp>
        <p:nvSpPr>
          <p:cNvPr id="39" name="矩形 38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程序设计方法学</a:t>
            </a:r>
          </a:p>
        </p:txBody>
      </p:sp>
      <p:sp>
        <p:nvSpPr>
          <p:cNvPr id="40" name="矩形 39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语言简介</a:t>
            </a:r>
          </a:p>
        </p:txBody>
      </p:sp>
    </p:spTree>
    <p:extLst>
      <p:ext uri="{BB962C8B-B14F-4D97-AF65-F5344CB8AC3E}">
        <p14:creationId xmlns:p14="http://schemas.microsoft.com/office/powerpoint/2010/main" val="233994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38"/>
    </mc:Choice>
    <mc:Fallback xmlns="">
      <p:transition spd="slow" advTm="22238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数据的输入输出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6856" y="1928813"/>
            <a:ext cx="8229600" cy="4500562"/>
          </a:xfrm>
        </p:spPr>
        <p:txBody>
          <a:bodyPr/>
          <a:lstStyle/>
          <a:p>
            <a:r>
              <a:rPr lang="zh-CN" altLang="en-US" dirty="0"/>
              <a:t>使用输入输出流执行</a:t>
            </a:r>
            <a:endParaRPr lang="en-US" altLang="zh-CN" dirty="0"/>
          </a:p>
          <a:p>
            <a:pPr lvl="1"/>
            <a:r>
              <a:rPr lang="zh-CN" altLang="en-US" dirty="0"/>
              <a:t>输入输出流类对象</a:t>
            </a:r>
            <a:endParaRPr lang="en-US" altLang="zh-CN" dirty="0"/>
          </a:p>
          <a:p>
            <a:pPr lvl="2"/>
            <a:r>
              <a:rPr lang="en-US" altLang="zh-CN" dirty="0" err="1"/>
              <a:t>cin</a:t>
            </a:r>
            <a:endParaRPr lang="en-US" altLang="zh-CN" dirty="0"/>
          </a:p>
          <a:p>
            <a:pPr lvl="2"/>
            <a:r>
              <a:rPr lang="en-US" altLang="zh-CN" dirty="0" err="1"/>
              <a:t>cout</a:t>
            </a:r>
            <a:endParaRPr lang="en-US" altLang="zh-CN" dirty="0"/>
          </a:p>
          <a:p>
            <a:r>
              <a:rPr lang="zh-CN" altLang="en-US" dirty="0"/>
              <a:t>插入运算符</a:t>
            </a:r>
            <a:r>
              <a:rPr lang="en-US" altLang="zh-CN" dirty="0"/>
              <a:t>&lt;&lt;</a:t>
            </a:r>
          </a:p>
          <a:p>
            <a:r>
              <a:rPr lang="zh-CN" altLang="en-US" dirty="0"/>
              <a:t>提取运算符</a:t>
            </a:r>
            <a:r>
              <a:rPr lang="en-US" altLang="zh-CN" dirty="0"/>
              <a:t>&gt;&gt;</a:t>
            </a:r>
          </a:p>
          <a:p>
            <a:r>
              <a:rPr lang="zh-CN" altLang="en-US" dirty="0"/>
              <a:t>格式控制</a:t>
            </a:r>
          </a:p>
        </p:txBody>
      </p:sp>
      <p:sp>
        <p:nvSpPr>
          <p:cNvPr id="16" name="矩形 15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18" name="矩形 1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■</a:t>
            </a:r>
          </a:p>
        </p:txBody>
      </p:sp>
      <p:sp>
        <p:nvSpPr>
          <p:cNvPr id="19" name="矩形 1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20" name="矩形 1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源文件与头文件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语句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类和对象</a:t>
            </a:r>
          </a:p>
        </p:txBody>
      </p:sp>
      <p:sp>
        <p:nvSpPr>
          <p:cNvPr id="21" name="矩形 2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注释与空白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数据的输入与输出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模板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矩形 2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预处理指令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命名空间</a:t>
            </a:r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函数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标识符与关键字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908720"/>
            <a:ext cx="4915956" cy="5328592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392124" y="4204693"/>
            <a:ext cx="1412124" cy="4484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572000" y="5402139"/>
            <a:ext cx="4330824" cy="115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004048" y="5802293"/>
            <a:ext cx="1030666" cy="146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16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99"/>
    </mc:Choice>
    <mc:Fallback xmlns="">
      <p:transition spd="slow" advTm="5799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命名空间</a:t>
            </a:r>
          </a:p>
        </p:txBody>
      </p:sp>
      <p:sp>
        <p:nvSpPr>
          <p:cNvPr id="15" name="矩形 14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16" name="矩形 15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■</a:t>
            </a:r>
          </a:p>
        </p:txBody>
      </p:sp>
      <p:sp>
        <p:nvSpPr>
          <p:cNvPr id="18" name="矩形 17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9" name="矩形 18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源文件与头文件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语句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类和对象</a:t>
            </a:r>
          </a:p>
        </p:txBody>
      </p:sp>
      <p:sp>
        <p:nvSpPr>
          <p:cNvPr id="20" name="矩形 19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注释与空白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数据的输入与输出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模板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矩形 20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预处理指令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命名空间</a:t>
            </a:r>
          </a:p>
        </p:txBody>
      </p:sp>
      <p:sp>
        <p:nvSpPr>
          <p:cNvPr id="22" name="矩形 21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函数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标识符与关键字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2146548"/>
            <a:ext cx="4618482" cy="39604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662231"/>
            <a:ext cx="4121091" cy="4467007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4788024" y="2220818"/>
            <a:ext cx="1391288" cy="128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02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0"/>
    </mc:Choice>
    <mc:Fallback xmlns="">
      <p:transition spd="slow" advTm="170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命名空间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也称为名字空间（</a:t>
            </a:r>
            <a:r>
              <a:rPr lang="en-US" altLang="zh-CN" dirty="0"/>
              <a:t>namespace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C++</a:t>
            </a:r>
            <a:r>
              <a:rPr lang="zh-CN" altLang="en-US" dirty="0"/>
              <a:t>语言的新标准引入的概念</a:t>
            </a:r>
            <a:endParaRPr lang="en-US" altLang="zh-CN" dirty="0"/>
          </a:p>
          <a:p>
            <a:r>
              <a:rPr lang="zh-CN" altLang="en-US" dirty="0"/>
              <a:t>由用户命名的作用域，解决大型程序中标识符重名的问题</a:t>
            </a:r>
            <a:endParaRPr lang="en-US" altLang="zh-CN" dirty="0"/>
          </a:p>
          <a:p>
            <a:r>
              <a:rPr lang="zh-CN" altLang="en-US" dirty="0"/>
              <a:t>说明语句格式</a:t>
            </a:r>
            <a:endParaRPr lang="en-US" altLang="zh-CN" dirty="0"/>
          </a:p>
          <a:p>
            <a:pPr lvl="1"/>
            <a:r>
              <a:rPr lang="en-US" altLang="zh-CN" dirty="0"/>
              <a:t>namespace &lt;</a:t>
            </a:r>
            <a:r>
              <a:rPr lang="zh-CN" altLang="en-US" dirty="0"/>
              <a:t>标识符&gt;{&lt;若干说明或定义&gt;}</a:t>
            </a:r>
          </a:p>
          <a:p>
            <a:r>
              <a:rPr lang="zh-CN" altLang="en-US" dirty="0"/>
              <a:t>使用方式</a:t>
            </a:r>
            <a:endParaRPr lang="en-US" altLang="zh-CN" dirty="0"/>
          </a:p>
          <a:p>
            <a:pPr lvl="1"/>
            <a:r>
              <a:rPr lang="en-US" altLang="zh-CN" dirty="0"/>
              <a:t>using namespace &lt;</a:t>
            </a:r>
            <a:r>
              <a:rPr lang="zh-CN" altLang="en-US" dirty="0"/>
              <a:t>命名空间名&gt;</a:t>
            </a:r>
            <a:r>
              <a:rPr lang="en-US" altLang="zh-CN" dirty="0"/>
              <a:t>;</a:t>
            </a:r>
            <a:endParaRPr lang="zh-CN" altLang="en-US" dirty="0"/>
          </a:p>
        </p:txBody>
      </p:sp>
      <p:sp>
        <p:nvSpPr>
          <p:cNvPr id="14" name="矩形 13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15" name="矩形 14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16" name="矩形 15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■</a:t>
            </a:r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8" name="矩形 17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源文件与头文件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语句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类和对象</a:t>
            </a:r>
          </a:p>
        </p:txBody>
      </p:sp>
      <p:sp>
        <p:nvSpPr>
          <p:cNvPr id="19" name="矩形 18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注释与空白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数据的输入与输出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模板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矩形 19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预处理指令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命名空间</a:t>
            </a:r>
          </a:p>
        </p:txBody>
      </p:sp>
      <p:sp>
        <p:nvSpPr>
          <p:cNvPr id="21" name="矩形 20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函数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标识符与关键字</a:t>
            </a:r>
          </a:p>
        </p:txBody>
      </p:sp>
    </p:spTree>
    <p:extLst>
      <p:ext uri="{BB962C8B-B14F-4D97-AF65-F5344CB8AC3E}">
        <p14:creationId xmlns:p14="http://schemas.microsoft.com/office/powerpoint/2010/main" val="267084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98"/>
    </mc:Choice>
    <mc:Fallback xmlns="">
      <p:transition spd="slow" advTm="9198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命名空间解决的问题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65" y="2500313"/>
            <a:ext cx="6072187" cy="372745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8" name="矩形 7">
            <a:hlinkClick r:id="rId3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■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源文件与头文件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语句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类和对象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注释与空白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数据的输入与输出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模板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矩形 13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预处理指令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命名空间</a:t>
            </a:r>
          </a:p>
        </p:txBody>
      </p:sp>
      <p:sp>
        <p:nvSpPr>
          <p:cNvPr id="15" name="矩形 14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函数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标识符与关键字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35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79"/>
    </mc:Choice>
    <mc:Fallback xmlns="">
      <p:transition spd="slow" advTm="7379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命名空间解决的问题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63" y="2500313"/>
            <a:ext cx="6000750" cy="36830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7" name="矩形 6">
            <a:hlinkClick r:id="rId3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■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源文件与头文件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语句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类和对象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注释与空白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数据的输入与输出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模板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矩形 13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预处理指令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命名空间</a:t>
            </a:r>
          </a:p>
        </p:txBody>
      </p:sp>
      <p:sp>
        <p:nvSpPr>
          <p:cNvPr id="15" name="矩形 14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函数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标识符与关键字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020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7"/>
    </mc:Choice>
    <mc:Fallback xmlns="">
      <p:transition spd="slow" advTm="6277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命名空间解决的问题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88" y="2471742"/>
            <a:ext cx="6000750" cy="3671887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7" name="矩形 6">
            <a:hlinkClick r:id="rId3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■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源文件与头文件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语句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类和对象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注释与空白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数据的输入与输出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模板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预处理指令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命名空间</a:t>
            </a:r>
          </a:p>
        </p:txBody>
      </p:sp>
      <p:sp>
        <p:nvSpPr>
          <p:cNvPr id="14" name="矩形 13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函数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标识符与关键字</a:t>
            </a:r>
          </a:p>
        </p:txBody>
      </p:sp>
      <p:sp>
        <p:nvSpPr>
          <p:cNvPr id="15" name="内容占位符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07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83"/>
    </mc:Choice>
    <mc:Fallback xmlns="">
      <p:transition spd="slow" advTm="13083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命名空间解决的问题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40" y="2428879"/>
            <a:ext cx="5703887" cy="392906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7" name="矩形 6">
            <a:hlinkClick r:id="rId3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■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源文件与头文件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语句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类和对象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注释与空白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数据的输入与输出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模板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预处理指令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命名空间</a:t>
            </a:r>
          </a:p>
        </p:txBody>
      </p:sp>
      <p:sp>
        <p:nvSpPr>
          <p:cNvPr id="14" name="矩形 13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函数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标识符与关键字</a:t>
            </a:r>
          </a:p>
        </p:txBody>
      </p:sp>
      <p:sp>
        <p:nvSpPr>
          <p:cNvPr id="15" name="内容占位符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68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25"/>
    </mc:Choice>
    <mc:Fallback xmlns="">
      <p:transition spd="slow" advTm="10525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使用命名空间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40" y="2428879"/>
            <a:ext cx="5661025" cy="392906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7" name="矩形 6">
            <a:hlinkClick r:id="rId3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■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源文件与头文件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语句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类和对象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注释与空白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数据的输入与输出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模板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预处理指令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命名空间</a:t>
            </a:r>
          </a:p>
        </p:txBody>
      </p:sp>
      <p:sp>
        <p:nvSpPr>
          <p:cNvPr id="14" name="矩形 13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函数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标识符与关键字</a:t>
            </a:r>
          </a:p>
        </p:txBody>
      </p:sp>
      <p:sp>
        <p:nvSpPr>
          <p:cNvPr id="15" name="内容占位符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98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2"/>
    </mc:Choice>
    <mc:Fallback xmlns="">
      <p:transition spd="slow" advTm="5582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使用命名空间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7077" y="2500314"/>
            <a:ext cx="5149850" cy="336867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7" name="矩形 6">
            <a:hlinkClick r:id="rId3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■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源文件与头文件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语句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类和对象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注释与空白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数据的输入与输出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模板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预处理指令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命名空间</a:t>
            </a:r>
          </a:p>
        </p:txBody>
      </p:sp>
      <p:sp>
        <p:nvSpPr>
          <p:cNvPr id="14" name="矩形 13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函数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标识符与关键字</a:t>
            </a:r>
          </a:p>
        </p:txBody>
      </p:sp>
      <p:sp>
        <p:nvSpPr>
          <p:cNvPr id="15" name="内容占位符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10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49"/>
    </mc:Choice>
    <mc:Fallback xmlns="">
      <p:transition spd="slow" advTm="11649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标识符和关键字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1" y="1825625"/>
            <a:ext cx="3433649" cy="4351338"/>
          </a:xfrm>
        </p:spPr>
        <p:txBody>
          <a:bodyPr/>
          <a:lstStyle/>
          <a:p>
            <a:r>
              <a:rPr lang="zh-CN" altLang="en-US" dirty="0"/>
              <a:t>标识符是给程序的一些“元素”起的名字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关键字是系统预定义的，具有某些特殊用途，也称为保留字</a:t>
            </a:r>
          </a:p>
        </p:txBody>
      </p:sp>
      <p:sp>
        <p:nvSpPr>
          <p:cNvPr id="16" name="矩形 15">
            <a:hlinkClick r:id="rId3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18" name="矩形 1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■</a:t>
            </a:r>
          </a:p>
        </p:txBody>
      </p:sp>
      <p:sp>
        <p:nvSpPr>
          <p:cNvPr id="19" name="矩形 1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20" name="矩形 1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源文件与头文件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语句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类和对象</a:t>
            </a:r>
          </a:p>
        </p:txBody>
      </p:sp>
      <p:sp>
        <p:nvSpPr>
          <p:cNvPr id="21" name="矩形 2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注释与空白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数据的输入与输出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模板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矩形 2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预处理指令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命名空间</a:t>
            </a:r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函数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标识符与关键字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1268760"/>
            <a:ext cx="4825778" cy="5230844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4871798" y="2454001"/>
            <a:ext cx="172820" cy="145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971531" y="2599412"/>
            <a:ext cx="320549" cy="1095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026287" y="2733402"/>
            <a:ext cx="432048" cy="1195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9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21"/>
    </mc:Choice>
    <mc:Fallback xmlns="">
      <p:transition spd="slow" advTm="982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计算机（</a:t>
            </a:r>
            <a:r>
              <a:rPr lang="en-US" altLang="zh-CN" dirty="0"/>
              <a:t>Computer</a:t>
            </a:r>
            <a:r>
              <a:rPr lang="zh-CN" altLang="en-US" dirty="0"/>
              <a:t>）</a:t>
            </a:r>
            <a:r>
              <a:rPr lang="en-US" altLang="zh-CN" dirty="0"/>
              <a:t>Vs Tools</a:t>
            </a:r>
            <a:endParaRPr lang="zh-CN" altLang="en-US" dirty="0"/>
          </a:p>
        </p:txBody>
      </p:sp>
      <p:sp>
        <p:nvSpPr>
          <p:cNvPr id="33" name="矩形 32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■</a:t>
            </a:r>
          </a:p>
        </p:txBody>
      </p:sp>
      <p:sp>
        <p:nvSpPr>
          <p:cNvPr id="34" name="矩形 33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35" name="矩形 34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36" name="矩形 35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37" name="矩形 36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计算机的组成</a:t>
            </a:r>
          </a:p>
        </p:txBody>
      </p:sp>
      <p:sp>
        <p:nvSpPr>
          <p:cNvPr id="38" name="矩形 37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计算机程序设计语言</a:t>
            </a:r>
          </a:p>
        </p:txBody>
      </p:sp>
      <p:sp>
        <p:nvSpPr>
          <p:cNvPr id="39" name="矩形 38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程序设计方法学</a:t>
            </a:r>
          </a:p>
        </p:txBody>
      </p:sp>
      <p:sp>
        <p:nvSpPr>
          <p:cNvPr id="40" name="矩形 39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语言简介</a:t>
            </a:r>
          </a:p>
        </p:txBody>
      </p:sp>
      <p:pic>
        <p:nvPicPr>
          <p:cNvPr id="16" name="Picture 4" descr="jinhu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32617"/>
            <a:ext cx="8686800" cy="293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26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79"/>
    </mc:Choice>
    <mc:Fallback xmlns="">
      <p:transition spd="slow" advTm="13179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类和对象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28813"/>
            <a:ext cx="3826768" cy="4500562"/>
          </a:xfrm>
        </p:spPr>
        <p:txBody>
          <a:bodyPr/>
          <a:lstStyle/>
          <a:p>
            <a:r>
              <a:rPr lang="zh-CN" altLang="en-US" dirty="0"/>
              <a:t>类是定义数据类型的代码块</a:t>
            </a:r>
            <a:endParaRPr lang="en-US" altLang="zh-CN" dirty="0"/>
          </a:p>
          <a:p>
            <a:pPr lvl="1"/>
            <a:r>
              <a:rPr lang="zh-CN" altLang="en-US" dirty="0"/>
              <a:t>系统预定义类型</a:t>
            </a:r>
            <a:endParaRPr lang="en-US" altLang="zh-CN" dirty="0"/>
          </a:p>
          <a:p>
            <a:pPr lvl="1"/>
            <a:r>
              <a:rPr lang="zh-CN" altLang="en-US" dirty="0"/>
              <a:t>用户自定义类型</a:t>
            </a:r>
            <a:endParaRPr lang="en-US" altLang="zh-CN" dirty="0"/>
          </a:p>
          <a:p>
            <a:r>
              <a:rPr lang="zh-CN" altLang="en-US" dirty="0"/>
              <a:t>类的名称是数据类型的名称</a:t>
            </a:r>
            <a:endParaRPr lang="en-US" altLang="zh-CN" dirty="0"/>
          </a:p>
          <a:p>
            <a:r>
              <a:rPr lang="zh-CN" altLang="en-US" dirty="0"/>
              <a:t>类类型的数据项称为对象</a:t>
            </a:r>
          </a:p>
        </p:txBody>
      </p:sp>
      <p:sp>
        <p:nvSpPr>
          <p:cNvPr id="16" name="矩形 15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18" name="矩形 1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■</a:t>
            </a:r>
          </a:p>
        </p:txBody>
      </p:sp>
      <p:sp>
        <p:nvSpPr>
          <p:cNvPr id="19" name="矩形 1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20" name="矩形 1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源文件与头文件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语句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■ 类和对象</a:t>
            </a:r>
          </a:p>
        </p:txBody>
      </p:sp>
      <p:sp>
        <p:nvSpPr>
          <p:cNvPr id="21" name="矩形 2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注释与空白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数据的输入与输出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模板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矩形 2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预处理指令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命名空间</a:t>
            </a:r>
          </a:p>
        </p:txBody>
      </p:sp>
      <p:sp>
        <p:nvSpPr>
          <p:cNvPr id="23" name="矩形 2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函数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标识符与关键字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1196752"/>
            <a:ext cx="4575405" cy="4959455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4242586" y="2060848"/>
            <a:ext cx="2915404" cy="2819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644007" y="5085184"/>
            <a:ext cx="4143357" cy="206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10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66"/>
    </mc:Choice>
    <mc:Fallback xmlns="">
      <p:transition spd="slow" advTm="12366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825625"/>
            <a:ext cx="3833972" cy="4351338"/>
          </a:xfrm>
        </p:spPr>
        <p:txBody>
          <a:bodyPr/>
          <a:lstStyle/>
          <a:p>
            <a:r>
              <a:rPr lang="zh-CN" altLang="en-US" dirty="0"/>
              <a:t>几个类或者函数，代码中只是数据类型有区别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编译器可以使用给定的类型自动生成类或函数的代码实例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标准模板库（</a:t>
            </a:r>
            <a:r>
              <a:rPr lang="en-US" altLang="zh-CN" dirty="0"/>
              <a:t>STL</a:t>
            </a:r>
            <a:r>
              <a:rPr lang="zh-CN" altLang="en-US" dirty="0"/>
              <a:t>）</a:t>
            </a:r>
          </a:p>
        </p:txBody>
      </p:sp>
      <p:sp>
        <p:nvSpPr>
          <p:cNvPr id="23" name="矩形 22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24" name="矩形 23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25" name="矩形 24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■</a:t>
            </a:r>
          </a:p>
        </p:txBody>
      </p:sp>
      <p:sp>
        <p:nvSpPr>
          <p:cNvPr id="26" name="矩形 25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27" name="矩形 26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源文件与头文件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语句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□ 类和对象</a:t>
            </a:r>
          </a:p>
        </p:txBody>
      </p:sp>
      <p:sp>
        <p:nvSpPr>
          <p:cNvPr id="28" name="矩形 27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注释与空白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数据的输入与输出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■ 模板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9" name="矩形 28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预处理指令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命名空间</a:t>
            </a:r>
          </a:p>
        </p:txBody>
      </p:sp>
      <p:sp>
        <p:nvSpPr>
          <p:cNvPr id="30" name="矩形 29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函数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标识符与关键字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313" y="908720"/>
            <a:ext cx="4921687" cy="5598304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4644008" y="5373216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30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68"/>
    </mc:Choice>
    <mc:Fallback xmlns="">
      <p:transition spd="slow" advTm="12268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>
            <a:grpSpLocks/>
          </p:cNvGrpSpPr>
          <p:nvPr/>
        </p:nvGrpSpPr>
        <p:grpSpPr bwMode="auto">
          <a:xfrm>
            <a:off x="1664047" y="3284972"/>
            <a:ext cx="5356225" cy="2664308"/>
            <a:chOff x="1643042" y="3196746"/>
            <a:chExt cx="5356246" cy="2664316"/>
          </a:xfrm>
        </p:grpSpPr>
        <p:sp>
          <p:nvSpPr>
            <p:cNvPr id="16" name="五边形 15"/>
            <p:cNvSpPr/>
            <p:nvPr/>
          </p:nvSpPr>
          <p:spPr bwMode="auto">
            <a:xfrm flipH="1">
              <a:off x="2041506" y="3196747"/>
              <a:ext cx="4957782" cy="793753"/>
            </a:xfrm>
            <a:prstGeom prst="homePlate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 dirty="0">
                <a:solidFill>
                  <a:sysClr val="window" lastClr="FFFFFF"/>
                </a:solidFill>
                <a:latin typeface="Arial"/>
                <a:ea typeface="黑体"/>
              </a:endParaRPr>
            </a:p>
          </p:txBody>
        </p:sp>
        <p:sp>
          <p:nvSpPr>
            <p:cNvPr id="17" name="五边形 16"/>
            <p:cNvSpPr/>
            <p:nvPr/>
          </p:nvSpPr>
          <p:spPr bwMode="auto">
            <a:xfrm flipH="1">
              <a:off x="2041506" y="5065722"/>
              <a:ext cx="4957782" cy="792165"/>
            </a:xfrm>
            <a:prstGeom prst="homePlate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 dirty="0">
                <a:solidFill>
                  <a:sysClr val="window" lastClr="FFFFFF"/>
                </a:solidFill>
                <a:latin typeface="Arial"/>
                <a:ea typeface="黑体"/>
              </a:endParaRPr>
            </a:p>
          </p:txBody>
        </p:sp>
        <p:grpSp>
          <p:nvGrpSpPr>
            <p:cNvPr id="5" name="组合 28"/>
            <p:cNvGrpSpPr>
              <a:grpSpLocks/>
            </p:cNvGrpSpPr>
            <p:nvPr/>
          </p:nvGrpSpPr>
          <p:grpSpPr bwMode="auto">
            <a:xfrm>
              <a:off x="1643042" y="3196746"/>
              <a:ext cx="792165" cy="788991"/>
              <a:chOff x="854055" y="696416"/>
              <a:chExt cx="792165" cy="788991"/>
            </a:xfrm>
          </p:grpSpPr>
          <p:sp>
            <p:nvSpPr>
              <p:cNvPr id="30" name="椭圆 29"/>
              <p:cNvSpPr>
                <a:spLocks noChangeAspect="1"/>
              </p:cNvSpPr>
              <p:nvPr/>
            </p:nvSpPr>
            <p:spPr bwMode="auto">
              <a:xfrm>
                <a:off x="857230" y="696416"/>
                <a:ext cx="788990" cy="78899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4112" name="图片 22" descr="NANKAI.png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4055" y="696416"/>
                <a:ext cx="788987" cy="788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6" name="组合 31"/>
            <p:cNvGrpSpPr>
              <a:grpSpLocks/>
            </p:cNvGrpSpPr>
            <p:nvPr/>
          </p:nvGrpSpPr>
          <p:grpSpPr bwMode="auto">
            <a:xfrm>
              <a:off x="1643042" y="5072074"/>
              <a:ext cx="792156" cy="788988"/>
              <a:chOff x="854055" y="1643050"/>
              <a:chExt cx="792156" cy="788988"/>
            </a:xfrm>
          </p:grpSpPr>
          <p:sp>
            <p:nvSpPr>
              <p:cNvPr id="33" name="椭圆 32"/>
              <p:cNvSpPr>
                <a:spLocks noChangeAspect="1"/>
              </p:cNvSpPr>
              <p:nvPr/>
            </p:nvSpPr>
            <p:spPr bwMode="auto">
              <a:xfrm>
                <a:off x="857230" y="1643048"/>
                <a:ext cx="788990" cy="78899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4110" name="图片 22" descr="NANKAI.png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4055" y="1643050"/>
                <a:ext cx="788987" cy="788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2" name="组合 34"/>
          <p:cNvGrpSpPr>
            <a:grpSpLocks/>
          </p:cNvGrpSpPr>
          <p:nvPr/>
        </p:nvGrpSpPr>
        <p:grpSpPr bwMode="auto">
          <a:xfrm>
            <a:off x="1664047" y="1428528"/>
            <a:ext cx="5356225" cy="1727783"/>
            <a:chOff x="1643042" y="3212518"/>
            <a:chExt cx="5356246" cy="1727791"/>
          </a:xfrm>
        </p:grpSpPr>
        <p:sp>
          <p:nvSpPr>
            <p:cNvPr id="23" name="五边形 22"/>
            <p:cNvSpPr/>
            <p:nvPr/>
          </p:nvSpPr>
          <p:spPr bwMode="auto">
            <a:xfrm flipH="1">
              <a:off x="2041506" y="3212518"/>
              <a:ext cx="4957782" cy="792166"/>
            </a:xfrm>
            <a:prstGeom prst="homePlate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 dirty="0">
                <a:solidFill>
                  <a:sysClr val="window" lastClr="FFFFFF"/>
                </a:solidFill>
                <a:latin typeface="Arial"/>
                <a:ea typeface="黑体"/>
              </a:endParaRPr>
            </a:p>
          </p:txBody>
        </p:sp>
        <p:sp>
          <p:nvSpPr>
            <p:cNvPr id="25" name="五边形 24"/>
            <p:cNvSpPr/>
            <p:nvPr/>
          </p:nvSpPr>
          <p:spPr bwMode="auto">
            <a:xfrm flipH="1">
              <a:off x="2041506" y="4146556"/>
              <a:ext cx="4957782" cy="793753"/>
            </a:xfrm>
            <a:prstGeom prst="homePlate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kern="0" dirty="0">
                <a:solidFill>
                  <a:sysClr val="window" lastClr="FFFFFF"/>
                </a:solidFill>
                <a:latin typeface="Arial"/>
                <a:ea typeface="黑体"/>
              </a:endParaRPr>
            </a:p>
          </p:txBody>
        </p:sp>
        <p:grpSp>
          <p:nvGrpSpPr>
            <p:cNvPr id="29" name="组合 19"/>
            <p:cNvGrpSpPr>
              <a:grpSpLocks/>
            </p:cNvGrpSpPr>
            <p:nvPr/>
          </p:nvGrpSpPr>
          <p:grpSpPr bwMode="auto">
            <a:xfrm>
              <a:off x="1643042" y="3218860"/>
              <a:ext cx="792165" cy="788993"/>
              <a:chOff x="854055" y="2575918"/>
              <a:chExt cx="792165" cy="788993"/>
            </a:xfrm>
          </p:grpSpPr>
          <p:sp>
            <p:nvSpPr>
              <p:cNvPr id="41" name="椭圆 40"/>
              <p:cNvSpPr>
                <a:spLocks noChangeAspect="1"/>
              </p:cNvSpPr>
              <p:nvPr/>
            </p:nvSpPr>
            <p:spPr bwMode="auto">
              <a:xfrm>
                <a:off x="857230" y="2575919"/>
                <a:ext cx="788990" cy="788992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42" name="图片 22" descr="NANKAI.png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4055" y="2575918"/>
                <a:ext cx="788987" cy="788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2" name="组合 28"/>
            <p:cNvGrpSpPr>
              <a:grpSpLocks/>
            </p:cNvGrpSpPr>
            <p:nvPr/>
          </p:nvGrpSpPr>
          <p:grpSpPr bwMode="auto">
            <a:xfrm>
              <a:off x="1643042" y="4143380"/>
              <a:ext cx="792156" cy="788988"/>
              <a:chOff x="854055" y="1643050"/>
              <a:chExt cx="792156" cy="788988"/>
            </a:xfrm>
          </p:grpSpPr>
          <p:sp>
            <p:nvSpPr>
              <p:cNvPr id="37" name="椭圆 36"/>
              <p:cNvSpPr>
                <a:spLocks noChangeAspect="1"/>
              </p:cNvSpPr>
              <p:nvPr/>
            </p:nvSpPr>
            <p:spPr bwMode="auto">
              <a:xfrm>
                <a:off x="857230" y="1643051"/>
                <a:ext cx="788990" cy="78899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38" name="图片 22" descr="NANKAI.png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4055" y="1643050"/>
                <a:ext cx="788987" cy="788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43" name="TextBox 42"/>
          <p:cNvSpPr txBox="1"/>
          <p:nvPr/>
        </p:nvSpPr>
        <p:spPr>
          <a:xfrm>
            <a:off x="2578223" y="1548069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</a:t>
            </a:r>
            <a:endParaRPr lang="zh-CN" alt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78223" y="2484173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576760" y="41490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数字与字符</a:t>
            </a:r>
            <a:endParaRPr lang="zh-CN" alt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76760" y="3459085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576760" y="5292486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程序的结构</a:t>
            </a:r>
            <a:endParaRPr lang="zh-CN" alt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76760" y="431482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</a:t>
            </a:r>
          </a:p>
        </p:txBody>
      </p:sp>
      <p:sp>
        <p:nvSpPr>
          <p:cNvPr id="40" name="五边形 39"/>
          <p:cNvSpPr/>
          <p:nvPr/>
        </p:nvSpPr>
        <p:spPr bwMode="auto">
          <a:xfrm flipH="1">
            <a:off x="2062509" y="4203824"/>
            <a:ext cx="4957763" cy="793750"/>
          </a:xfrm>
          <a:prstGeom prst="homePlate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kern="0" dirty="0">
              <a:solidFill>
                <a:sysClr val="window" lastClr="FFFFFF"/>
              </a:solidFill>
              <a:latin typeface="Arial"/>
              <a:ea typeface="黑体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576760" y="4311857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</a:t>
            </a: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56" y="4157779"/>
            <a:ext cx="885840" cy="885840"/>
          </a:xfrm>
          <a:prstGeom prst="rect">
            <a:avLst/>
          </a:prstGeom>
        </p:spPr>
      </p:pic>
      <p:sp>
        <p:nvSpPr>
          <p:cNvPr id="51" name="矩形 50">
            <a:hlinkClick r:id="rId5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52" name="矩形 51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53" name="矩形 52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54" name="矩形 53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■</a:t>
            </a:r>
          </a:p>
        </p:txBody>
      </p:sp>
      <p:sp>
        <p:nvSpPr>
          <p:cNvPr id="55" name="矩形 54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关键字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分隔符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6" name="矩形 55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</a:t>
            </a:r>
          </a:p>
        </p:txBody>
      </p:sp>
      <p:sp>
        <p:nvSpPr>
          <p:cNvPr id="57" name="矩形 56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字面值常量</a:t>
            </a:r>
          </a:p>
        </p:txBody>
      </p:sp>
      <p:sp>
        <p:nvSpPr>
          <p:cNvPr id="58" name="矩形 57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运算符</a:t>
            </a:r>
          </a:p>
        </p:txBody>
      </p:sp>
    </p:spTree>
    <p:extLst>
      <p:ext uri="{BB962C8B-B14F-4D97-AF65-F5344CB8AC3E}">
        <p14:creationId xmlns:p14="http://schemas.microsoft.com/office/powerpoint/2010/main" val="258432421"/>
      </p:ext>
    </p:extLst>
  </p:cSld>
  <p:clrMapOvr>
    <a:masterClrMapping/>
  </p:clrMapOvr>
  <p:transition advTm="3225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rrowheads="1"/>
          </p:cNvSpPr>
          <p:nvPr/>
        </p:nvSpPr>
        <p:spPr bwMode="gray">
          <a:xfrm rot="16200000">
            <a:off x="4218203" y="2475373"/>
            <a:ext cx="792163" cy="288925"/>
          </a:xfrm>
          <a:prstGeom prst="rightArrow">
            <a:avLst>
              <a:gd name="adj1" fmla="val 35167"/>
              <a:gd name="adj2" fmla="val 111029"/>
            </a:avLst>
          </a:prstGeom>
          <a:gradFill rotWithShape="1">
            <a:gsLst>
              <a:gs pos="0">
                <a:schemeClr val="tx2">
                  <a:gamma/>
                  <a:shade val="89020"/>
                  <a:invGamma/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gray">
          <a:xfrm rot="2697709">
            <a:off x="4936586" y="4738211"/>
            <a:ext cx="792162" cy="288925"/>
          </a:xfrm>
          <a:prstGeom prst="rightArrow">
            <a:avLst>
              <a:gd name="adj1" fmla="val 35167"/>
              <a:gd name="adj2" fmla="val 111028"/>
            </a:avLst>
          </a:prstGeom>
          <a:gradFill rotWithShape="1">
            <a:gsLst>
              <a:gs pos="0">
                <a:schemeClr val="tx2">
                  <a:gamma/>
                  <a:shade val="89020"/>
                  <a:invGamma/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gray">
          <a:xfrm rot="11771456">
            <a:off x="2953499" y="3321113"/>
            <a:ext cx="792163" cy="288925"/>
          </a:xfrm>
          <a:prstGeom prst="rightArrow">
            <a:avLst>
              <a:gd name="adj1" fmla="val 35167"/>
              <a:gd name="adj2" fmla="val 111029"/>
            </a:avLst>
          </a:prstGeom>
          <a:gradFill rotWithShape="1">
            <a:gsLst>
              <a:gs pos="0">
                <a:schemeClr val="tx2">
                  <a:gamma/>
                  <a:shade val="89020"/>
                  <a:invGamma/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gray">
          <a:xfrm rot="8130257">
            <a:off x="3331698" y="4749231"/>
            <a:ext cx="792163" cy="288925"/>
          </a:xfrm>
          <a:prstGeom prst="rightArrow">
            <a:avLst>
              <a:gd name="adj1" fmla="val 35167"/>
              <a:gd name="adj2" fmla="val 111029"/>
            </a:avLst>
          </a:prstGeom>
          <a:gradFill rotWithShape="1">
            <a:gsLst>
              <a:gs pos="0">
                <a:schemeClr val="tx2">
                  <a:gamma/>
                  <a:shade val="89020"/>
                  <a:invGamma/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gray">
          <a:xfrm rot="20424492">
            <a:off x="5397401" y="3323976"/>
            <a:ext cx="792163" cy="288925"/>
          </a:xfrm>
          <a:prstGeom prst="rightArrow">
            <a:avLst>
              <a:gd name="adj1" fmla="val 35167"/>
              <a:gd name="adj2" fmla="val 111029"/>
            </a:avLst>
          </a:prstGeom>
          <a:gradFill rotWithShape="1">
            <a:gsLst>
              <a:gs pos="0">
                <a:schemeClr val="tx2">
                  <a:gamma/>
                  <a:shade val="89020"/>
                  <a:invGamma/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Oval 9"/>
          <p:cNvSpPr>
            <a:spLocks noChangeArrowheads="1"/>
          </p:cNvSpPr>
          <p:nvPr/>
        </p:nvSpPr>
        <p:spPr bwMode="gray">
          <a:xfrm>
            <a:off x="2692400" y="1970088"/>
            <a:ext cx="3743325" cy="3744912"/>
          </a:xfrm>
          <a:prstGeom prst="ellipse">
            <a:avLst/>
          </a:prstGeom>
          <a:noFill/>
          <a:ln w="38100" algn="ctr">
            <a:solidFill>
              <a:schemeClr val="tx2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4425951" y="1785926"/>
            <a:ext cx="360363" cy="360363"/>
            <a:chOff x="1973" y="1706"/>
            <a:chExt cx="227" cy="227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gray">
            <a:xfrm>
              <a:off x="1973" y="1706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1983" y="1725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" name="Group 16"/>
          <p:cNvGrpSpPr>
            <a:grpSpLocks/>
          </p:cNvGrpSpPr>
          <p:nvPr/>
        </p:nvGrpSpPr>
        <p:grpSpPr bwMode="auto">
          <a:xfrm>
            <a:off x="3143240" y="5072074"/>
            <a:ext cx="360362" cy="360362"/>
            <a:chOff x="2109" y="3612"/>
            <a:chExt cx="227" cy="227"/>
          </a:xfrm>
        </p:grpSpPr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2109" y="3612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2119" y="3631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3" name="Group 19"/>
          <p:cNvGrpSpPr>
            <a:grpSpLocks/>
          </p:cNvGrpSpPr>
          <p:nvPr/>
        </p:nvGrpSpPr>
        <p:grpSpPr bwMode="auto">
          <a:xfrm>
            <a:off x="6140464" y="3068638"/>
            <a:ext cx="360362" cy="360362"/>
            <a:chOff x="3470" y="1706"/>
            <a:chExt cx="227" cy="227"/>
          </a:xfrm>
        </p:grpSpPr>
        <p:sp>
          <p:nvSpPr>
            <p:cNvPr id="23" name="Oval 20"/>
            <p:cNvSpPr>
              <a:spLocks noChangeArrowheads="1"/>
            </p:cNvSpPr>
            <p:nvPr/>
          </p:nvSpPr>
          <p:spPr bwMode="gray">
            <a:xfrm>
              <a:off x="3470" y="1706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Oval 21"/>
            <p:cNvSpPr>
              <a:spLocks noChangeArrowheads="1"/>
            </p:cNvSpPr>
            <p:nvPr/>
          </p:nvSpPr>
          <p:spPr bwMode="gray">
            <a:xfrm>
              <a:off x="3480" y="1725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6" name="Group 22"/>
          <p:cNvGrpSpPr>
            <a:grpSpLocks/>
          </p:cNvGrpSpPr>
          <p:nvPr/>
        </p:nvGrpSpPr>
        <p:grpSpPr bwMode="auto">
          <a:xfrm>
            <a:off x="2640002" y="3140076"/>
            <a:ext cx="360362" cy="360362"/>
            <a:chOff x="3923" y="2659"/>
            <a:chExt cx="227" cy="227"/>
          </a:xfrm>
        </p:grpSpPr>
        <p:sp>
          <p:nvSpPr>
            <p:cNvPr id="26" name="Oval 23"/>
            <p:cNvSpPr>
              <a:spLocks noChangeArrowheads="1"/>
            </p:cNvSpPr>
            <p:nvPr/>
          </p:nvSpPr>
          <p:spPr bwMode="gray">
            <a:xfrm>
              <a:off x="3923" y="2659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Oval 24"/>
            <p:cNvSpPr>
              <a:spLocks noChangeArrowheads="1"/>
            </p:cNvSpPr>
            <p:nvPr/>
          </p:nvSpPr>
          <p:spPr bwMode="gray">
            <a:xfrm>
              <a:off x="3933" y="2678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7" name="Group 25"/>
          <p:cNvGrpSpPr>
            <a:grpSpLocks/>
          </p:cNvGrpSpPr>
          <p:nvPr/>
        </p:nvGrpSpPr>
        <p:grpSpPr bwMode="auto">
          <a:xfrm>
            <a:off x="5568959" y="5072074"/>
            <a:ext cx="360363" cy="360362"/>
            <a:chOff x="3515" y="3521"/>
            <a:chExt cx="227" cy="227"/>
          </a:xfrm>
        </p:grpSpPr>
        <p:sp>
          <p:nvSpPr>
            <p:cNvPr id="29" name="Oval 26"/>
            <p:cNvSpPr>
              <a:spLocks noChangeArrowheads="1"/>
            </p:cNvSpPr>
            <p:nvPr/>
          </p:nvSpPr>
          <p:spPr bwMode="gray">
            <a:xfrm>
              <a:off x="3515" y="3521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Oval 27"/>
            <p:cNvSpPr>
              <a:spLocks noChangeArrowheads="1"/>
            </p:cNvSpPr>
            <p:nvPr/>
          </p:nvSpPr>
          <p:spPr bwMode="gray">
            <a:xfrm>
              <a:off x="3525" y="3540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" name="Oval 28"/>
          <p:cNvSpPr>
            <a:spLocks noChangeArrowheads="1"/>
          </p:cNvSpPr>
          <p:nvPr/>
        </p:nvSpPr>
        <p:spPr bwMode="gray">
          <a:xfrm>
            <a:off x="3624263" y="2922588"/>
            <a:ext cx="1944687" cy="1944687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tint val="0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2700000" scaled="1"/>
          </a:gradFill>
          <a:ln w="38100" algn="ctr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2" name="Oval 29"/>
          <p:cNvSpPr>
            <a:spLocks noChangeArrowheads="1"/>
          </p:cNvSpPr>
          <p:nvPr/>
        </p:nvSpPr>
        <p:spPr bwMode="gray">
          <a:xfrm>
            <a:off x="3617913" y="2906713"/>
            <a:ext cx="1944687" cy="1944687"/>
          </a:xfrm>
          <a:prstGeom prst="ellipse">
            <a:avLst/>
          </a:prstGeom>
          <a:gradFill rotWithShape="1">
            <a:gsLst>
              <a:gs pos="0">
                <a:schemeClr val="hlink">
                  <a:alpha val="32001"/>
                </a:schemeClr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38100" algn="ctr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3" name="Oval 30"/>
          <p:cNvSpPr>
            <a:spLocks noChangeArrowheads="1"/>
          </p:cNvSpPr>
          <p:nvPr/>
        </p:nvSpPr>
        <p:spPr bwMode="gray">
          <a:xfrm>
            <a:off x="3751263" y="3049588"/>
            <a:ext cx="1690687" cy="1690687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shade val="54118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54118"/>
                  <a:invGamma/>
                </a:schemeClr>
              </a:gs>
            </a:gsLst>
            <a:lin ang="18900000" scaled="1"/>
          </a:gra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4" name="Oval 31"/>
          <p:cNvSpPr>
            <a:spLocks noChangeArrowheads="1"/>
          </p:cNvSpPr>
          <p:nvPr/>
        </p:nvSpPr>
        <p:spPr bwMode="gray">
          <a:xfrm>
            <a:off x="3733800" y="3022600"/>
            <a:ext cx="1690688" cy="1690688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shade val="63529"/>
                  <a:invGamma/>
                </a:schemeClr>
              </a:gs>
              <a:gs pos="100000">
                <a:schemeClr val="hlink">
                  <a:alpha val="0"/>
                </a:schemeClr>
              </a:gs>
            </a:gsLst>
            <a:lin ang="2700000" scaled="1"/>
          </a:gra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5" name="Oval 32"/>
          <p:cNvSpPr>
            <a:spLocks noChangeArrowheads="1"/>
          </p:cNvSpPr>
          <p:nvPr/>
        </p:nvSpPr>
        <p:spPr bwMode="gray">
          <a:xfrm>
            <a:off x="3835400" y="3133725"/>
            <a:ext cx="1522413" cy="1522413"/>
          </a:xfrm>
          <a:prstGeom prst="ellipse">
            <a:avLst/>
          </a:prstGeom>
          <a:solidFill>
            <a:srgbClr val="333333"/>
          </a:soli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6" name="Oval 33"/>
          <p:cNvSpPr>
            <a:spLocks noChangeArrowheads="1"/>
          </p:cNvSpPr>
          <p:nvPr/>
        </p:nvSpPr>
        <p:spPr bwMode="auto">
          <a:xfrm>
            <a:off x="3857625" y="3152775"/>
            <a:ext cx="1471613" cy="1473200"/>
          </a:xfrm>
          <a:prstGeom prst="ellipse">
            <a:avLst/>
          </a:prstGeom>
          <a:gradFill rotWithShape="1">
            <a:gsLst>
              <a:gs pos="0">
                <a:srgbClr val="D6E1E2">
                  <a:gamma/>
                  <a:shade val="46275"/>
                  <a:invGamma/>
                </a:srgbClr>
              </a:gs>
              <a:gs pos="100000">
                <a:srgbClr val="D6E1E2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37" name="Oval 34"/>
          <p:cNvSpPr>
            <a:spLocks noChangeArrowheads="1"/>
          </p:cNvSpPr>
          <p:nvPr/>
        </p:nvSpPr>
        <p:spPr bwMode="auto">
          <a:xfrm>
            <a:off x="3875088" y="3162300"/>
            <a:ext cx="1438275" cy="1435100"/>
          </a:xfrm>
          <a:prstGeom prst="ellipse">
            <a:avLst/>
          </a:prstGeom>
          <a:gradFill rotWithShape="1">
            <a:gsLst>
              <a:gs pos="0">
                <a:srgbClr val="D6E1E2">
                  <a:alpha val="0"/>
                </a:srgbClr>
              </a:gs>
              <a:gs pos="100000">
                <a:srgbClr val="D6E1E2">
                  <a:gamma/>
                  <a:tint val="34902"/>
                  <a:invGamma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38" name="Oval 35"/>
          <p:cNvSpPr>
            <a:spLocks noChangeArrowheads="1"/>
          </p:cNvSpPr>
          <p:nvPr/>
        </p:nvSpPr>
        <p:spPr bwMode="auto">
          <a:xfrm>
            <a:off x="3890963" y="3176588"/>
            <a:ext cx="1366837" cy="1341437"/>
          </a:xfrm>
          <a:prstGeom prst="ellipse">
            <a:avLst/>
          </a:prstGeom>
          <a:gradFill rotWithShape="1">
            <a:gsLst>
              <a:gs pos="0">
                <a:srgbClr val="D6E1E2">
                  <a:gamma/>
                  <a:shade val="79216"/>
                  <a:invGamma/>
                </a:srgbClr>
              </a:gs>
              <a:gs pos="100000">
                <a:srgbClr val="D6E1E2">
                  <a:alpha val="48000"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39" name="Oval 36"/>
          <p:cNvSpPr>
            <a:spLocks noChangeArrowheads="1"/>
          </p:cNvSpPr>
          <p:nvPr/>
        </p:nvSpPr>
        <p:spPr bwMode="auto">
          <a:xfrm>
            <a:off x="3971925" y="3213100"/>
            <a:ext cx="1214438" cy="1090613"/>
          </a:xfrm>
          <a:prstGeom prst="ellipse">
            <a:avLst/>
          </a:prstGeom>
          <a:gradFill rotWithShape="1">
            <a:gsLst>
              <a:gs pos="0">
                <a:srgbClr val="D6E1E2">
                  <a:gamma/>
                  <a:tint val="0"/>
                  <a:invGamma/>
                </a:srgbClr>
              </a:gs>
              <a:gs pos="100000">
                <a:srgbClr val="D6E1E2">
                  <a:alpha val="38000"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0" name="Text Box 37"/>
          <p:cNvSpPr txBox="1">
            <a:spLocks noChangeArrowheads="1"/>
          </p:cNvSpPr>
          <p:nvPr/>
        </p:nvSpPr>
        <p:spPr bwMode="auto">
          <a:xfrm>
            <a:off x="3914874" y="3420815"/>
            <a:ext cx="1324658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800" dirty="0">
                <a:solidFill>
                  <a:srgbClr val="000000"/>
                </a:solidFill>
                <a:ea typeface="宋体" pitchFamily="2" charset="-122"/>
              </a:rPr>
              <a:t>C++</a:t>
            </a:r>
          </a:p>
          <a:p>
            <a:pPr algn="ctr" eaLnBrk="0" hangingPunct="0"/>
            <a:r>
              <a:rPr lang="en-US" altLang="zh-CN" sz="2800" dirty="0">
                <a:solidFill>
                  <a:srgbClr val="000000"/>
                </a:solidFill>
                <a:ea typeface="宋体" pitchFamily="2" charset="-122"/>
              </a:rPr>
              <a:t>Tokens</a:t>
            </a:r>
          </a:p>
        </p:txBody>
      </p:sp>
      <p:sp>
        <p:nvSpPr>
          <p:cNvPr id="41" name="Text Box 38"/>
          <p:cNvSpPr txBox="1">
            <a:spLocks noChangeArrowheads="1"/>
          </p:cNvSpPr>
          <p:nvPr/>
        </p:nvSpPr>
        <p:spPr bwMode="auto">
          <a:xfrm>
            <a:off x="1078322" y="3071810"/>
            <a:ext cx="1564852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0" hangingPunct="0"/>
            <a:r>
              <a:rPr lang="zh-CN" altLang="en-US" sz="2800" dirty="0">
                <a:latin typeface="+mn-lt"/>
                <a:ea typeface="黑体" pitchFamily="2" charset="-122"/>
              </a:rPr>
              <a:t>标识符</a:t>
            </a:r>
            <a:endParaRPr lang="en-US" altLang="zh-CN" sz="2800" dirty="0">
              <a:latin typeface="+mn-lt"/>
              <a:ea typeface="黑体" pitchFamily="2" charset="-122"/>
            </a:endParaRPr>
          </a:p>
          <a:p>
            <a:pPr algn="r" eaLnBrk="0" hangingPunct="0"/>
            <a:r>
              <a:rPr lang="en-US" altLang="zh-CN" sz="2800" dirty="0">
                <a:latin typeface="+mn-lt"/>
                <a:ea typeface="黑体" pitchFamily="2" charset="-122"/>
              </a:rPr>
              <a:t>Identifier</a:t>
            </a:r>
          </a:p>
        </p:txBody>
      </p:sp>
      <p:sp>
        <p:nvSpPr>
          <p:cNvPr id="42" name="Text Box 39"/>
          <p:cNvSpPr txBox="1">
            <a:spLocks noChangeArrowheads="1"/>
          </p:cNvSpPr>
          <p:nvPr/>
        </p:nvSpPr>
        <p:spPr bwMode="auto">
          <a:xfrm>
            <a:off x="2486758" y="1196752"/>
            <a:ext cx="266130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0" hangingPunct="0"/>
            <a:r>
              <a:rPr lang="zh-CN" altLang="en-US" sz="2800" dirty="0">
                <a:latin typeface="+mn-lt"/>
                <a:ea typeface="黑体" pitchFamily="2" charset="-122"/>
              </a:rPr>
              <a:t>关键字</a:t>
            </a:r>
            <a:r>
              <a:rPr lang="en-US" altLang="zh-CN" sz="2800" dirty="0">
                <a:latin typeface="+mn-lt"/>
                <a:ea typeface="黑体" pitchFamily="2" charset="-122"/>
              </a:rPr>
              <a:t>Keyword</a:t>
            </a:r>
          </a:p>
        </p:txBody>
      </p:sp>
      <p:sp>
        <p:nvSpPr>
          <p:cNvPr id="43" name="Text Box 40"/>
          <p:cNvSpPr txBox="1">
            <a:spLocks noChangeArrowheads="1"/>
          </p:cNvSpPr>
          <p:nvPr/>
        </p:nvSpPr>
        <p:spPr bwMode="auto">
          <a:xfrm>
            <a:off x="6544968" y="3000372"/>
            <a:ext cx="1627432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0" hangingPunct="0"/>
            <a:r>
              <a:rPr lang="zh-CN" altLang="en-US" sz="2800" dirty="0">
                <a:latin typeface="+mn-lt"/>
                <a:ea typeface="黑体" pitchFamily="2" charset="-122"/>
              </a:rPr>
              <a:t>字面常量</a:t>
            </a:r>
            <a:endParaRPr lang="en-US" altLang="zh-CN" sz="2800" dirty="0">
              <a:latin typeface="+mn-lt"/>
              <a:ea typeface="黑体" pitchFamily="2" charset="-122"/>
            </a:endParaRPr>
          </a:p>
          <a:p>
            <a:pPr eaLnBrk="0" hangingPunct="0"/>
            <a:r>
              <a:rPr lang="en-US" altLang="zh-CN" sz="2800" dirty="0"/>
              <a:t>Literal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4" name="Text Box 41"/>
          <p:cNvSpPr txBox="1">
            <a:spLocks noChangeArrowheads="1"/>
          </p:cNvSpPr>
          <p:nvPr/>
        </p:nvSpPr>
        <p:spPr bwMode="auto">
          <a:xfrm>
            <a:off x="5703377" y="5286388"/>
            <a:ext cx="1604927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0" hangingPunct="0"/>
            <a:r>
              <a:rPr lang="zh-CN" altLang="en-US" sz="2800" dirty="0">
                <a:latin typeface="+mn-lt"/>
                <a:ea typeface="黑体" pitchFamily="2" charset="-122"/>
              </a:rPr>
              <a:t>运算符</a:t>
            </a:r>
            <a:endParaRPr lang="en-US" altLang="zh-CN" sz="2800" dirty="0">
              <a:latin typeface="+mn-lt"/>
              <a:ea typeface="黑体" pitchFamily="2" charset="-122"/>
            </a:endParaRPr>
          </a:p>
          <a:p>
            <a:pPr algn="r" eaLnBrk="0" hangingPunct="0"/>
            <a:r>
              <a:rPr lang="en-US" altLang="zh-CN" sz="2800" dirty="0"/>
              <a:t>Operator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6" name="Text Box 43"/>
          <p:cNvSpPr txBox="1">
            <a:spLocks noChangeArrowheads="1"/>
          </p:cNvSpPr>
          <p:nvPr/>
        </p:nvSpPr>
        <p:spPr bwMode="auto">
          <a:xfrm>
            <a:off x="1178464" y="5305024"/>
            <a:ext cx="1923925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0" hangingPunct="0"/>
            <a:r>
              <a:rPr lang="zh-CN" altLang="en-US" sz="2800" dirty="0">
                <a:latin typeface="+mn-lt"/>
                <a:ea typeface="黑体" pitchFamily="2" charset="-122"/>
              </a:rPr>
              <a:t>分割符</a:t>
            </a:r>
            <a:endParaRPr lang="en-US" altLang="zh-CN" sz="2800" dirty="0">
              <a:latin typeface="+mn-lt"/>
              <a:ea typeface="黑体" pitchFamily="2" charset="-122"/>
            </a:endParaRPr>
          </a:p>
          <a:p>
            <a:pPr algn="r" eaLnBrk="0" hangingPunct="0"/>
            <a:r>
              <a:rPr lang="en-US" altLang="zh-CN" sz="2800" dirty="0"/>
              <a:t>Punctuator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5" name="矩形 44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47" name="矩形 4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48" name="矩形 4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49" name="矩形 4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■</a:t>
            </a:r>
          </a:p>
        </p:txBody>
      </p:sp>
      <p:sp>
        <p:nvSpPr>
          <p:cNvPr id="50" name="矩形 4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关键字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分隔符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矩形 5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</a:t>
            </a:r>
          </a:p>
        </p:txBody>
      </p:sp>
      <p:sp>
        <p:nvSpPr>
          <p:cNvPr id="52" name="矩形 5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字面值常量</a:t>
            </a:r>
          </a:p>
        </p:txBody>
      </p:sp>
      <p:sp>
        <p:nvSpPr>
          <p:cNvPr id="53" name="矩形 5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运算符</a:t>
            </a:r>
          </a:p>
        </p:txBody>
      </p:sp>
    </p:spTree>
    <p:extLst>
      <p:ext uri="{BB962C8B-B14F-4D97-AF65-F5344CB8AC3E}">
        <p14:creationId xmlns:p14="http://schemas.microsoft.com/office/powerpoint/2010/main" val="112239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9"/>
    </mc:Choice>
    <mc:Fallback xmlns="">
      <p:transition spd="slow" advTm="5929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关键字（</a:t>
            </a:r>
            <a:r>
              <a:rPr lang="en-US" altLang="zh-CN" dirty="0"/>
              <a:t>keyword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一类特定的具有专门含义的单词</a:t>
            </a:r>
            <a:endParaRPr lang="en-US" altLang="zh-CN" dirty="0"/>
          </a:p>
          <a:p>
            <a:r>
              <a:rPr lang="zh-CN" altLang="en-US" dirty="0"/>
              <a:t>又称为保留字（</a:t>
            </a:r>
            <a:r>
              <a:rPr lang="en-US" altLang="zh-CN" dirty="0"/>
              <a:t>reserved word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例如（见</a:t>
            </a:r>
            <a:r>
              <a:rPr lang="en-US" altLang="zh-CN" dirty="0"/>
              <a:t>P34</a:t>
            </a:r>
            <a:r>
              <a:rPr lang="zh-CN" altLang="en-US" dirty="0"/>
              <a:t>表</a:t>
            </a:r>
            <a:r>
              <a:rPr lang="en-US" altLang="zh-CN" dirty="0"/>
              <a:t>2.3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>
                <a:latin typeface="Courier New" pitchFamily="49" charset="0"/>
                <a:cs typeface="Courier New" pitchFamily="49" charset="0"/>
              </a:rPr>
              <a:t>void</a:t>
            </a:r>
          </a:p>
          <a:p>
            <a:pPr lvl="1"/>
            <a:r>
              <a:rPr lang="en-US" altLang="zh-CN" dirty="0">
                <a:latin typeface="Courier New" pitchFamily="49" charset="0"/>
                <a:cs typeface="Courier New" pitchFamily="49" charset="0"/>
              </a:rPr>
              <a:t>int</a:t>
            </a:r>
          </a:p>
          <a:p>
            <a:pPr lvl="1"/>
            <a:r>
              <a:rPr lang="en-US" altLang="zh-CN" dirty="0">
                <a:latin typeface="Courier New" pitchFamily="49" charset="0"/>
                <a:cs typeface="Courier New" pitchFamily="49" charset="0"/>
              </a:rPr>
              <a:t>if</a:t>
            </a:r>
          </a:p>
          <a:p>
            <a:pPr lvl="1"/>
            <a:r>
              <a:rPr lang="en-US" altLang="zh-CN" dirty="0">
                <a:latin typeface="Courier New" pitchFamily="49" charset="0"/>
                <a:cs typeface="Courier New" pitchFamily="49" charset="0"/>
              </a:rPr>
              <a:t>else</a:t>
            </a:r>
          </a:p>
          <a:p>
            <a:pPr lvl="1"/>
            <a:r>
              <a:rPr lang="en-US" altLang="zh-CN" dirty="0">
                <a:latin typeface="Courier New" pitchFamily="49" charset="0"/>
                <a:cs typeface="Courier New" pitchFamily="49" charset="0"/>
              </a:rPr>
              <a:t>for</a:t>
            </a:r>
          </a:p>
          <a:p>
            <a:pPr lvl="1"/>
            <a:r>
              <a:rPr lang="en-US" altLang="zh-CN" dirty="0">
                <a:latin typeface="Courier New" pitchFamily="49" charset="0"/>
                <a:cs typeface="Courier New" pitchFamily="49" charset="0"/>
              </a:rPr>
              <a:t>while</a:t>
            </a:r>
          </a:p>
          <a:p>
            <a:pPr lvl="1"/>
            <a:r>
              <a:rPr lang="en-US" altLang="zh-CN" dirty="0">
                <a:latin typeface="Courier New" pitchFamily="49" charset="0"/>
                <a:cs typeface="Courier New" pitchFamily="49" charset="0"/>
              </a:rPr>
              <a:t>……</a:t>
            </a:r>
            <a:endParaRPr lang="zh-CN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关键字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分隔符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字面值常量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运算符</a:t>
            </a:r>
          </a:p>
        </p:txBody>
      </p:sp>
      <p:sp>
        <p:nvSpPr>
          <p:cNvPr id="14" name="矩形 13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15" name="矩形 14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16" name="矩形 15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■</a:t>
            </a:r>
          </a:p>
        </p:txBody>
      </p:sp>
    </p:spTree>
    <p:extLst>
      <p:ext uri="{BB962C8B-B14F-4D97-AF65-F5344CB8AC3E}">
        <p14:creationId xmlns:p14="http://schemas.microsoft.com/office/powerpoint/2010/main" val="140339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35"/>
    </mc:Choice>
    <mc:Fallback xmlns="">
      <p:transition spd="slow" advTm="11735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标识符（</a:t>
            </a:r>
            <a:r>
              <a:rPr lang="en-US" altLang="zh-CN" dirty="0"/>
              <a:t>identifier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为程序中使用的数据（常量或变量）、函数、类、对象、文件等起的“</a:t>
            </a:r>
            <a:r>
              <a:rPr lang="zh-CN" altLang="en-US" dirty="0">
                <a:solidFill>
                  <a:srgbClr val="C00000"/>
                </a:solidFill>
              </a:rPr>
              <a:t>名字</a:t>
            </a:r>
            <a:r>
              <a:rPr lang="zh-CN" altLang="en-US" dirty="0"/>
              <a:t>”</a:t>
            </a:r>
            <a:endParaRPr lang="en-US" altLang="zh-CN" dirty="0"/>
          </a:p>
          <a:p>
            <a:r>
              <a:rPr lang="zh-CN" altLang="en-US" dirty="0"/>
              <a:t>组成规则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7030A0"/>
                </a:solidFill>
              </a:rPr>
              <a:t>以字母或下划线“</a:t>
            </a:r>
            <a:r>
              <a:rPr lang="en-US" altLang="zh-CN" dirty="0">
                <a:solidFill>
                  <a:srgbClr val="7030A0"/>
                </a:solidFill>
              </a:rPr>
              <a:t>_</a:t>
            </a:r>
            <a:r>
              <a:rPr lang="zh-CN" altLang="en-US" dirty="0">
                <a:solidFill>
                  <a:srgbClr val="7030A0"/>
                </a:solidFill>
              </a:rPr>
              <a:t>”开头，由字母、数字、下划线组成的字符串</a:t>
            </a:r>
            <a:endParaRPr lang="en-US" altLang="zh-CN" dirty="0">
              <a:solidFill>
                <a:srgbClr val="7030A0"/>
              </a:solidFill>
            </a:endParaRPr>
          </a:p>
          <a:p>
            <a:pPr lvl="1"/>
            <a:r>
              <a:rPr lang="zh-CN" altLang="en-US" dirty="0">
                <a:solidFill>
                  <a:srgbClr val="7030A0"/>
                </a:solidFill>
              </a:rPr>
              <a:t>不能与关键字重名</a:t>
            </a:r>
            <a:endParaRPr lang="en-US" altLang="zh-CN" dirty="0">
              <a:solidFill>
                <a:srgbClr val="7030A0"/>
              </a:solidFill>
            </a:endParaRPr>
          </a:p>
          <a:p>
            <a:pPr lvl="1"/>
            <a:r>
              <a:rPr lang="zh-CN" altLang="en-US" dirty="0">
                <a:solidFill>
                  <a:srgbClr val="7030A0"/>
                </a:solidFill>
              </a:rPr>
              <a:t>标识符区分大小写</a:t>
            </a:r>
            <a:endParaRPr lang="en-US" altLang="zh-CN" dirty="0">
              <a:solidFill>
                <a:srgbClr val="7030A0"/>
              </a:solidFill>
            </a:endParaRPr>
          </a:p>
          <a:p>
            <a:pPr lvl="1"/>
            <a:r>
              <a:rPr lang="zh-CN" altLang="en-US" dirty="0">
                <a:solidFill>
                  <a:srgbClr val="7030A0"/>
                </a:solidFill>
              </a:rPr>
              <a:t>有效长度有规定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关键字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分隔符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标识符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字面值常量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运算符</a:t>
            </a:r>
          </a:p>
        </p:txBody>
      </p:sp>
      <p:sp>
        <p:nvSpPr>
          <p:cNvPr id="14" name="矩形 13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15" name="矩形 14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16" name="矩形 15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■</a:t>
            </a:r>
          </a:p>
        </p:txBody>
      </p:sp>
    </p:spTree>
    <p:extLst>
      <p:ext uri="{BB962C8B-B14F-4D97-AF65-F5344CB8AC3E}">
        <p14:creationId xmlns:p14="http://schemas.microsoft.com/office/powerpoint/2010/main" val="114278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63"/>
    </mc:Choice>
    <mc:Fallback xmlns="">
      <p:transition spd="slow" advTm="19163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/>
              <a:t>整型常量（</a:t>
            </a:r>
            <a:r>
              <a:rPr lang="en-US" altLang="zh-CN" dirty="0" err="1"/>
              <a:t>int</a:t>
            </a:r>
            <a:r>
              <a:rPr lang="zh-CN" altLang="en-US" dirty="0"/>
              <a:t>）：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zh-CN" altLang="en-US" dirty="0"/>
              <a:t>整数</a:t>
            </a:r>
            <a:endParaRPr lang="en-US" altLang="zh-CN" dirty="0"/>
          </a:p>
          <a:p>
            <a:pPr>
              <a:spcBef>
                <a:spcPts val="0"/>
              </a:spcBef>
            </a:pPr>
            <a:r>
              <a:rPr lang="zh-CN" altLang="en-US" dirty="0"/>
              <a:t>浮点型常量（</a:t>
            </a:r>
            <a:r>
              <a:rPr lang="en-US" altLang="zh-CN" dirty="0"/>
              <a:t>double</a:t>
            </a:r>
            <a:r>
              <a:rPr lang="zh-CN" altLang="en-US" dirty="0"/>
              <a:t>）：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zh-CN" altLang="en-US" dirty="0"/>
              <a:t>小数</a:t>
            </a:r>
            <a:endParaRPr lang="en-US" altLang="zh-CN" dirty="0"/>
          </a:p>
          <a:p>
            <a:pPr>
              <a:spcBef>
                <a:spcPts val="0"/>
              </a:spcBef>
            </a:pPr>
            <a:r>
              <a:rPr lang="zh-CN" altLang="en-US" dirty="0"/>
              <a:t>字符常量（</a:t>
            </a:r>
            <a:r>
              <a:rPr lang="en-US" altLang="zh-CN" dirty="0"/>
              <a:t>char</a:t>
            </a:r>
            <a:r>
              <a:rPr lang="zh-CN" altLang="en-US" dirty="0"/>
              <a:t>）：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zh-CN" altLang="en-US" dirty="0"/>
              <a:t>一个字符，由单引号标识</a:t>
            </a:r>
            <a:endParaRPr lang="en-US" altLang="zh-CN" dirty="0"/>
          </a:p>
          <a:p>
            <a:pPr>
              <a:spcBef>
                <a:spcPts val="0"/>
              </a:spcBef>
            </a:pPr>
            <a:r>
              <a:rPr lang="zh-CN" altLang="en-US" dirty="0"/>
              <a:t>字符串常量：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en-US" altLang="zh-CN" dirty="0"/>
              <a:t>0</a:t>
            </a:r>
            <a:r>
              <a:rPr lang="zh-CN" altLang="en-US" dirty="0"/>
              <a:t>个、</a:t>
            </a:r>
            <a:r>
              <a:rPr lang="en-US" altLang="zh-CN" dirty="0"/>
              <a:t>1</a:t>
            </a:r>
            <a:r>
              <a:rPr lang="zh-CN" altLang="en-US" dirty="0"/>
              <a:t>个或多个字符，以字符</a:t>
            </a:r>
            <a:r>
              <a:rPr lang="en-US" altLang="zh-CN" dirty="0"/>
              <a:t>’\0’</a:t>
            </a:r>
            <a:r>
              <a:rPr lang="zh-CN" altLang="en-US" dirty="0"/>
              <a:t>结尾，由双引号标识</a:t>
            </a:r>
            <a:endParaRPr lang="en-US" altLang="zh-CN" dirty="0"/>
          </a:p>
          <a:p>
            <a:pPr>
              <a:spcBef>
                <a:spcPts val="0"/>
              </a:spcBef>
            </a:pPr>
            <a:r>
              <a:rPr lang="zh-CN" altLang="en-US" dirty="0"/>
              <a:t>布尔型常量</a:t>
            </a:r>
            <a:endParaRPr lang="en-US" altLang="zh-CN" dirty="0"/>
          </a:p>
          <a:p>
            <a:pPr>
              <a:spcBef>
                <a:spcPts val="0"/>
              </a:spcBef>
            </a:pPr>
            <a:r>
              <a:rPr lang="zh-CN" altLang="en-US" dirty="0"/>
              <a:t>指针常量</a:t>
            </a:r>
            <a:endParaRPr lang="en-US" altLang="zh-CN" dirty="0"/>
          </a:p>
          <a:p>
            <a:pPr>
              <a:spcBef>
                <a:spcPts val="0"/>
              </a:spcBef>
            </a:pPr>
            <a:r>
              <a:rPr lang="zh-CN" altLang="en-US" dirty="0"/>
              <a:t>用户自定义常量</a:t>
            </a:r>
            <a:endParaRPr lang="en-US" altLang="zh-CN" dirty="0"/>
          </a:p>
          <a:p>
            <a:pPr>
              <a:spcBef>
                <a:spcPts val="0"/>
              </a:spcBef>
            </a:pPr>
            <a:endParaRPr lang="en-US" altLang="zh-CN" dirty="0"/>
          </a:p>
          <a:p>
            <a:pPr>
              <a:spcBef>
                <a:spcPts val="0"/>
              </a:spcBef>
            </a:pPr>
            <a:endParaRPr lang="en-US" altLang="zh-CN" dirty="0"/>
          </a:p>
          <a:p>
            <a:pPr>
              <a:spcBef>
                <a:spcPts val="0"/>
              </a:spcBef>
            </a:pPr>
            <a:endParaRPr lang="en-US" altLang="zh-CN" dirty="0"/>
          </a:p>
          <a:p>
            <a:pPr>
              <a:spcBef>
                <a:spcPts val="0"/>
              </a:spcBef>
            </a:pPr>
            <a:endParaRPr lang="en-US" altLang="zh-CN" dirty="0"/>
          </a:p>
          <a:p>
            <a:pPr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字面值常量（</a:t>
            </a:r>
            <a:r>
              <a:rPr lang="en-US" altLang="zh-CN" dirty="0"/>
              <a:t>literal</a:t>
            </a:r>
            <a:r>
              <a:rPr lang="zh-CN" altLang="en-US" dirty="0"/>
              <a:t>）</a:t>
            </a:r>
          </a:p>
        </p:txBody>
      </p:sp>
      <p:sp>
        <p:nvSpPr>
          <p:cNvPr id="4" name="矩形 3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关键字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分隔符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矩形 4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</a:t>
            </a:r>
          </a:p>
        </p:txBody>
      </p:sp>
      <p:sp>
        <p:nvSpPr>
          <p:cNvPr id="6" name="矩形 5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字面值常量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运算符</a:t>
            </a:r>
          </a:p>
        </p:txBody>
      </p:sp>
      <p:sp>
        <p:nvSpPr>
          <p:cNvPr id="8" name="矩形 7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■</a:t>
            </a:r>
          </a:p>
        </p:txBody>
      </p:sp>
    </p:spTree>
    <p:extLst>
      <p:ext uri="{BB962C8B-B14F-4D97-AF65-F5344CB8AC3E}">
        <p14:creationId xmlns:p14="http://schemas.microsoft.com/office/powerpoint/2010/main" val="417561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67"/>
    </mc:Choice>
    <mc:Fallback xmlns="">
      <p:transition spd="slow" advTm="7367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整型常量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zh-CN" altLang="en-US" dirty="0"/>
              <a:t>型常量即整型常量，实际上就是整数。</a:t>
            </a:r>
            <a:r>
              <a:rPr lang="en-US" altLang="zh-CN" dirty="0"/>
              <a:t>C++</a:t>
            </a:r>
            <a:r>
              <a:rPr lang="zh-CN" altLang="en-US" dirty="0"/>
              <a:t>程序可以处理一般的十进制整数，以及：</a:t>
            </a:r>
            <a:endParaRPr lang="en-US" altLang="zh-CN" dirty="0"/>
          </a:p>
          <a:p>
            <a:pPr lvl="1"/>
            <a:r>
              <a:rPr lang="zh-CN" altLang="en-US" dirty="0"/>
              <a:t>二进制整数（加前缀</a:t>
            </a:r>
            <a:r>
              <a:rPr lang="en-US" altLang="zh-CN" dirty="0"/>
              <a:t>0b</a:t>
            </a:r>
            <a:r>
              <a:rPr lang="zh-CN" altLang="en-US" dirty="0"/>
              <a:t>或</a:t>
            </a:r>
            <a:r>
              <a:rPr lang="en-US" altLang="zh-CN" dirty="0"/>
              <a:t>0B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八进制整数（加前缀</a:t>
            </a:r>
            <a:r>
              <a:rPr lang="en-US" altLang="zh-CN" dirty="0"/>
              <a:t>0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十六进制整数（加前缀</a:t>
            </a:r>
            <a:r>
              <a:rPr lang="en-US" altLang="zh-CN" dirty="0"/>
              <a:t>0x</a:t>
            </a:r>
            <a:r>
              <a:rPr lang="zh-CN" altLang="en-US" dirty="0"/>
              <a:t>或</a:t>
            </a:r>
            <a:r>
              <a:rPr lang="en-US" altLang="zh-CN" dirty="0"/>
              <a:t>0X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注意</a:t>
            </a:r>
            <a:r>
              <a:rPr lang="zh-CN" altLang="en-US" dirty="0"/>
              <a:t>：在</a:t>
            </a:r>
            <a:r>
              <a:rPr lang="en-US" altLang="zh-CN" dirty="0"/>
              <a:t>C++</a:t>
            </a:r>
            <a:r>
              <a:rPr lang="zh-CN" altLang="en-US" dirty="0"/>
              <a:t>程序中，各种进制的整数都自动转换为十进制输出</a:t>
            </a:r>
            <a:endParaRPr lang="en-US" altLang="zh-CN" dirty="0"/>
          </a:p>
          <a:p>
            <a:pPr lvl="1"/>
            <a:r>
              <a:rPr lang="zh-CN" altLang="en-US" dirty="0"/>
              <a:t>例如：</a:t>
            </a:r>
            <a:r>
              <a:rPr lang="en-US" altLang="zh-CN" dirty="0" err="1">
                <a:solidFill>
                  <a:srgbClr val="C00000"/>
                </a:solidFill>
              </a:rPr>
              <a:t>cout</a:t>
            </a:r>
            <a:r>
              <a:rPr lang="en-US" altLang="zh-CN" dirty="0">
                <a:solidFill>
                  <a:srgbClr val="C00000"/>
                </a:solidFill>
              </a:rPr>
              <a:t>&lt;&lt;023&lt;&lt;“ ”&lt;&lt;23&lt;&lt;“ ”&lt;&lt;0x23&lt;&lt;0b10;</a:t>
            </a:r>
          </a:p>
          <a:p>
            <a:pPr marL="514350" lvl="1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   </a:t>
            </a:r>
            <a:r>
              <a:rPr lang="zh-CN" altLang="en-US" dirty="0"/>
              <a:t>将输出不同的十进整数：</a:t>
            </a:r>
            <a:r>
              <a:rPr lang="en-US" altLang="zh-CN" dirty="0">
                <a:solidFill>
                  <a:srgbClr val="C00000"/>
                </a:solidFill>
              </a:rPr>
              <a:t>19</a:t>
            </a:r>
            <a:r>
              <a:rPr lang="zh-CN" altLang="en-US" dirty="0">
                <a:solidFill>
                  <a:srgbClr val="C00000"/>
                </a:solidFill>
              </a:rPr>
              <a:t>˽</a:t>
            </a:r>
            <a:r>
              <a:rPr lang="en-US" altLang="zh-CN" dirty="0">
                <a:solidFill>
                  <a:srgbClr val="C00000"/>
                </a:solidFill>
              </a:rPr>
              <a:t>23</a:t>
            </a:r>
            <a:r>
              <a:rPr lang="zh-CN" altLang="en-US" dirty="0">
                <a:solidFill>
                  <a:srgbClr val="C00000"/>
                </a:solidFill>
              </a:rPr>
              <a:t>˽</a:t>
            </a:r>
            <a:r>
              <a:rPr lang="en-US" altLang="zh-CN" dirty="0">
                <a:solidFill>
                  <a:srgbClr val="C00000"/>
                </a:solidFill>
              </a:rPr>
              <a:t>35</a:t>
            </a:r>
            <a:r>
              <a:rPr lang="zh-CN" altLang="en-US" dirty="0">
                <a:solidFill>
                  <a:srgbClr val="C00000"/>
                </a:solidFill>
              </a:rPr>
              <a:t>˽</a:t>
            </a:r>
            <a:r>
              <a:rPr lang="en-US" altLang="zh-CN" dirty="0">
                <a:solidFill>
                  <a:srgbClr val="C00000"/>
                </a:solidFill>
              </a:rPr>
              <a:t>2</a:t>
            </a:r>
            <a:r>
              <a:rPr lang="zh-CN" altLang="en-US" dirty="0"/>
              <a:t> </a:t>
            </a:r>
          </a:p>
          <a:p>
            <a:pPr lvl="1"/>
            <a:endParaRPr lang="en-US" altLang="zh-CN" dirty="0">
              <a:solidFill>
                <a:srgbClr val="0033CC"/>
              </a:solidFill>
              <a:latin typeface="楷体_GB2312" pitchFamily="49" charset="-122"/>
              <a:ea typeface="楷体_GB2312" pitchFamily="49" charset="-122"/>
            </a:endParaRPr>
          </a:p>
          <a:p>
            <a:pPr lvl="1"/>
            <a:endParaRPr lang="en-US" altLang="zh-CN" dirty="0"/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关键字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分隔符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字面值常量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运算符</a:t>
            </a:r>
          </a:p>
        </p:txBody>
      </p:sp>
      <p:sp>
        <p:nvSpPr>
          <p:cNvPr id="12" name="矩形 11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14" name="矩形 13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15" name="矩形 14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■</a:t>
            </a:r>
          </a:p>
        </p:txBody>
      </p:sp>
    </p:spTree>
    <p:extLst>
      <p:ext uri="{BB962C8B-B14F-4D97-AF65-F5344CB8AC3E}">
        <p14:creationId xmlns:p14="http://schemas.microsoft.com/office/powerpoint/2010/main" val="241665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28"/>
    </mc:Choice>
    <mc:Fallback xmlns="">
      <p:transition spd="slow" advTm="42428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浮点型常量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小数点表示法：</a:t>
            </a:r>
            <a:r>
              <a:rPr lang="en-US" altLang="zh-CN" dirty="0"/>
              <a:t>4.75</a:t>
            </a:r>
            <a:r>
              <a:rPr lang="zh-CN" altLang="en-US" dirty="0"/>
              <a:t>，</a:t>
            </a:r>
            <a:r>
              <a:rPr lang="en-US" altLang="zh-CN" dirty="0"/>
              <a:t>2.0 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科学记数表示法：</a:t>
            </a:r>
            <a:r>
              <a:rPr lang="en-US" altLang="zh-CN" dirty="0"/>
              <a:t>1.2e4 </a:t>
            </a:r>
            <a:r>
              <a:rPr lang="zh-CN" altLang="en-US" dirty="0"/>
              <a:t>，</a:t>
            </a:r>
            <a:r>
              <a:rPr lang="en-US" altLang="zh-CN" dirty="0"/>
              <a:t>-7.37e-3 </a:t>
            </a:r>
          </a:p>
          <a:p>
            <a:r>
              <a:rPr lang="zh-CN" altLang="en-US" dirty="0"/>
              <a:t>注意，在</a:t>
            </a:r>
            <a:r>
              <a:rPr lang="en-US" altLang="zh-CN" dirty="0"/>
              <a:t>C++</a:t>
            </a:r>
            <a:r>
              <a:rPr lang="zh-CN" altLang="en-US" dirty="0"/>
              <a:t>程序中，浮点数以十进制的形式输入和输出，浮点数的存储格式与类型有关</a:t>
            </a:r>
            <a:endParaRPr lang="en-US" altLang="zh-CN" dirty="0"/>
          </a:p>
          <a:p>
            <a:pPr lvl="1"/>
            <a:r>
              <a:rPr lang="zh-CN" altLang="en-US" dirty="0"/>
              <a:t>例如：</a:t>
            </a:r>
            <a:r>
              <a:rPr lang="en-US" altLang="zh-CN" dirty="0"/>
              <a:t>C++</a:t>
            </a:r>
            <a:r>
              <a:rPr lang="zh-CN" altLang="en-US" dirty="0"/>
              <a:t>中</a:t>
            </a:r>
            <a:r>
              <a:rPr lang="en-US" altLang="zh-CN" dirty="0">
                <a:solidFill>
                  <a:srgbClr val="C00000"/>
                </a:solidFill>
              </a:rPr>
              <a:t>float</a:t>
            </a:r>
            <a:r>
              <a:rPr lang="zh-CN" altLang="en-US" dirty="0"/>
              <a:t>型浮点数占</a:t>
            </a:r>
            <a:r>
              <a:rPr lang="en-US" altLang="zh-CN" dirty="0">
                <a:solidFill>
                  <a:srgbClr val="C00000"/>
                </a:solidFill>
              </a:rPr>
              <a:t>4</a:t>
            </a:r>
            <a:r>
              <a:rPr lang="zh-CN" altLang="en-US" dirty="0"/>
              <a:t>个字节，</a:t>
            </a:r>
            <a:r>
              <a:rPr lang="en-US" altLang="zh-CN" dirty="0">
                <a:solidFill>
                  <a:srgbClr val="7030A0"/>
                </a:solidFill>
              </a:rPr>
              <a:t>double</a:t>
            </a:r>
            <a:r>
              <a:rPr lang="zh-CN" altLang="en-US" dirty="0"/>
              <a:t>型浮点数占</a:t>
            </a:r>
            <a:r>
              <a:rPr lang="en-US" altLang="zh-CN" dirty="0">
                <a:solidFill>
                  <a:srgbClr val="7030A0"/>
                </a:solidFill>
              </a:rPr>
              <a:t>8</a:t>
            </a:r>
            <a:r>
              <a:rPr lang="zh-CN" altLang="en-US" dirty="0"/>
              <a:t>个字节，</a:t>
            </a:r>
            <a:r>
              <a:rPr lang="en-US" altLang="zh-CN" dirty="0">
                <a:solidFill>
                  <a:srgbClr val="006600"/>
                </a:solidFill>
              </a:rPr>
              <a:t>long double</a:t>
            </a:r>
            <a:r>
              <a:rPr lang="zh-CN" altLang="en-US" dirty="0"/>
              <a:t>型浮点数占</a:t>
            </a:r>
            <a:r>
              <a:rPr lang="en-US" altLang="zh-CN" dirty="0">
                <a:solidFill>
                  <a:srgbClr val="006600"/>
                </a:solidFill>
              </a:rPr>
              <a:t>10</a:t>
            </a:r>
            <a:r>
              <a:rPr lang="zh-CN" altLang="en-US" dirty="0"/>
              <a:t>个字节。</a:t>
            </a:r>
            <a:endParaRPr lang="en-US" altLang="zh-CN" dirty="0"/>
          </a:p>
          <a:p>
            <a:pPr lvl="1"/>
            <a:r>
              <a:rPr lang="zh-CN" altLang="en-US" dirty="0"/>
              <a:t>浮点型常量按</a:t>
            </a:r>
            <a:r>
              <a:rPr lang="en-US" altLang="zh-CN" dirty="0"/>
              <a:t>double</a:t>
            </a:r>
            <a:r>
              <a:rPr lang="zh-CN" altLang="en-US" dirty="0"/>
              <a:t>型处理，占</a:t>
            </a:r>
            <a:r>
              <a:rPr lang="en-US" altLang="zh-CN" dirty="0"/>
              <a:t>8</a:t>
            </a:r>
            <a:r>
              <a:rPr lang="zh-CN" altLang="en-US" dirty="0"/>
              <a:t>个字节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C00000"/>
                </a:solidFill>
              </a:rPr>
              <a:t>加后缀</a:t>
            </a:r>
            <a:r>
              <a:rPr lang="en-US" altLang="zh-CN" dirty="0">
                <a:solidFill>
                  <a:srgbClr val="C00000"/>
                </a:solidFill>
              </a:rPr>
              <a:t>f</a:t>
            </a:r>
            <a:r>
              <a:rPr lang="zh-CN" altLang="en-US" dirty="0">
                <a:solidFill>
                  <a:srgbClr val="C00000"/>
                </a:solidFill>
              </a:rPr>
              <a:t>或</a:t>
            </a:r>
            <a:r>
              <a:rPr lang="en-US" altLang="zh-CN" dirty="0">
                <a:solidFill>
                  <a:srgbClr val="C00000"/>
                </a:solidFill>
              </a:rPr>
              <a:t>F</a:t>
            </a:r>
            <a:r>
              <a:rPr lang="zh-CN" altLang="en-US" dirty="0">
                <a:solidFill>
                  <a:srgbClr val="C00000"/>
                </a:solidFill>
              </a:rPr>
              <a:t>可按</a:t>
            </a:r>
            <a:r>
              <a:rPr lang="en-US" altLang="zh-CN" dirty="0">
                <a:solidFill>
                  <a:srgbClr val="C00000"/>
                </a:solidFill>
              </a:rPr>
              <a:t>float</a:t>
            </a:r>
            <a:r>
              <a:rPr lang="zh-CN" altLang="en-US" dirty="0">
                <a:solidFill>
                  <a:srgbClr val="C00000"/>
                </a:solidFill>
              </a:rPr>
              <a:t>型处理，占</a:t>
            </a:r>
            <a:r>
              <a:rPr lang="en-US" altLang="zh-CN" dirty="0">
                <a:solidFill>
                  <a:srgbClr val="C00000"/>
                </a:solidFill>
              </a:rPr>
              <a:t>4</a:t>
            </a:r>
            <a:r>
              <a:rPr lang="zh-CN" altLang="en-US" dirty="0">
                <a:solidFill>
                  <a:srgbClr val="C00000"/>
                </a:solidFill>
              </a:rPr>
              <a:t>个字节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zh-CN" altLang="en-US" dirty="0">
                <a:solidFill>
                  <a:srgbClr val="006600"/>
                </a:solidFill>
              </a:rPr>
              <a:t>加后缀</a:t>
            </a:r>
            <a:r>
              <a:rPr lang="en-US" altLang="zh-CN" dirty="0">
                <a:solidFill>
                  <a:srgbClr val="006600"/>
                </a:solidFill>
              </a:rPr>
              <a:t>l</a:t>
            </a:r>
            <a:r>
              <a:rPr lang="zh-CN" altLang="en-US" dirty="0">
                <a:solidFill>
                  <a:srgbClr val="006600"/>
                </a:solidFill>
              </a:rPr>
              <a:t>或</a:t>
            </a:r>
            <a:r>
              <a:rPr lang="en-US" altLang="zh-CN" dirty="0">
                <a:solidFill>
                  <a:srgbClr val="006600"/>
                </a:solidFill>
              </a:rPr>
              <a:t>L</a:t>
            </a:r>
            <a:r>
              <a:rPr lang="zh-CN" altLang="en-US" dirty="0">
                <a:solidFill>
                  <a:srgbClr val="006600"/>
                </a:solidFill>
              </a:rPr>
              <a:t>可按</a:t>
            </a:r>
            <a:r>
              <a:rPr lang="en-US" altLang="zh-CN" dirty="0">
                <a:solidFill>
                  <a:srgbClr val="006600"/>
                </a:solidFill>
              </a:rPr>
              <a:t>long double</a:t>
            </a:r>
            <a:r>
              <a:rPr lang="zh-CN" altLang="en-US" dirty="0">
                <a:solidFill>
                  <a:srgbClr val="006600"/>
                </a:solidFill>
              </a:rPr>
              <a:t>型处理，占</a:t>
            </a:r>
            <a:r>
              <a:rPr lang="en-US" altLang="zh-CN" dirty="0">
                <a:solidFill>
                  <a:srgbClr val="006600"/>
                </a:solidFill>
              </a:rPr>
              <a:t>10</a:t>
            </a:r>
            <a:r>
              <a:rPr lang="zh-CN" altLang="en-US" dirty="0">
                <a:solidFill>
                  <a:srgbClr val="006600"/>
                </a:solidFill>
              </a:rPr>
              <a:t>个字节</a:t>
            </a:r>
            <a:endParaRPr lang="en-US" altLang="zh-CN" dirty="0">
              <a:solidFill>
                <a:srgbClr val="006600"/>
              </a:solidFill>
            </a:endParaRPr>
          </a:p>
          <a:p>
            <a:pPr lvl="1"/>
            <a:r>
              <a:rPr lang="zh-CN" altLang="en-US" dirty="0"/>
              <a:t>浮点型常量有表示范围，见</a:t>
            </a:r>
            <a:r>
              <a:rPr lang="en-US" altLang="zh-CN" dirty="0"/>
              <a:t>P63</a:t>
            </a:r>
            <a:r>
              <a:rPr lang="zh-CN" altLang="en-US" dirty="0"/>
              <a:t>表</a:t>
            </a:r>
            <a:r>
              <a:rPr lang="en-US" altLang="zh-CN" dirty="0"/>
              <a:t>3.2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关键字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分隔符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字面值常量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运算符</a:t>
            </a:r>
          </a:p>
        </p:txBody>
      </p:sp>
      <p:sp>
        <p:nvSpPr>
          <p:cNvPr id="14" name="矩形 13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15" name="矩形 14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16" name="矩形 15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■</a:t>
            </a:r>
          </a:p>
        </p:txBody>
      </p:sp>
    </p:spTree>
    <p:extLst>
      <p:ext uri="{BB962C8B-B14F-4D97-AF65-F5344CB8AC3E}">
        <p14:creationId xmlns:p14="http://schemas.microsoft.com/office/powerpoint/2010/main" val="151365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65"/>
    </mc:Choice>
    <mc:Fallback xmlns="">
      <p:transition spd="slow" advTm="29565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浮点数的存储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42420"/>
            <a:ext cx="7789900" cy="3214772"/>
          </a:xfrm>
        </p:spPr>
        <p:txBody>
          <a:bodyPr/>
          <a:lstStyle/>
          <a:p>
            <a:r>
              <a:rPr lang="zh-CN" altLang="en-US" dirty="0"/>
              <a:t>以</a:t>
            </a:r>
            <a:r>
              <a:rPr lang="en-US" altLang="zh-CN" dirty="0"/>
              <a:t>double</a:t>
            </a:r>
            <a:r>
              <a:rPr lang="zh-CN" altLang="en-US" dirty="0"/>
              <a:t>型浮点数为例</a:t>
            </a:r>
            <a:endParaRPr lang="en-US" altLang="zh-CN" dirty="0"/>
          </a:p>
          <a:p>
            <a:pPr lvl="1"/>
            <a:r>
              <a:rPr lang="zh-CN" altLang="en-US" dirty="0"/>
              <a:t>占</a:t>
            </a:r>
            <a:r>
              <a:rPr lang="en-US" altLang="zh-CN" dirty="0"/>
              <a:t>8</a:t>
            </a:r>
            <a:r>
              <a:rPr lang="zh-CN" altLang="en-US" dirty="0"/>
              <a:t>个字节（</a:t>
            </a:r>
            <a:r>
              <a:rPr lang="en-US" altLang="zh-CN" dirty="0"/>
              <a:t>64</a:t>
            </a:r>
            <a:r>
              <a:rPr lang="en-US" altLang="zh-CN" dirty="0">
                <a:solidFill>
                  <a:srgbClr val="C00000"/>
                </a:solidFill>
              </a:rPr>
              <a:t>bit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符号位</a:t>
            </a:r>
            <a:endParaRPr lang="en-US" altLang="zh-CN" dirty="0"/>
          </a:p>
          <a:p>
            <a:pPr lvl="3"/>
            <a:r>
              <a:rPr lang="zh-CN" altLang="zh-CN" dirty="0"/>
              <a:t>0代表正，1代表为负</a:t>
            </a:r>
            <a:endParaRPr lang="en-US" altLang="zh-CN" dirty="0"/>
          </a:p>
          <a:p>
            <a:pPr lvl="2"/>
            <a:r>
              <a:rPr lang="zh-CN" altLang="en-US" dirty="0"/>
              <a:t>指数位</a:t>
            </a:r>
            <a:endParaRPr lang="en-US" altLang="zh-CN" dirty="0"/>
          </a:p>
          <a:p>
            <a:pPr lvl="3"/>
            <a:r>
              <a:rPr lang="zh-CN" altLang="zh-CN" dirty="0"/>
              <a:t>用于存储科学计数法中的指数数据，并且采用移位存储</a:t>
            </a:r>
            <a:r>
              <a:rPr lang="zh-CN" altLang="en-US" dirty="0"/>
              <a:t>，即以</a:t>
            </a:r>
            <a:r>
              <a:rPr lang="en-US" altLang="zh-CN" dirty="0"/>
              <a:t>2</a:t>
            </a:r>
            <a:r>
              <a:rPr lang="en-US" altLang="zh-CN" baseline="30000" dirty="0"/>
              <a:t>10</a:t>
            </a:r>
            <a:r>
              <a:rPr lang="en-US" altLang="zh-CN" dirty="0"/>
              <a:t>-1</a:t>
            </a:r>
            <a:r>
              <a:rPr lang="zh-CN" altLang="en-US" dirty="0"/>
              <a:t>为基准，加减指数</a:t>
            </a:r>
            <a:endParaRPr lang="en-US" altLang="zh-CN" dirty="0"/>
          </a:p>
          <a:p>
            <a:pPr lvl="2"/>
            <a:r>
              <a:rPr lang="zh-CN" altLang="en-US" dirty="0"/>
              <a:t>尾数</a:t>
            </a:r>
            <a:endParaRPr lang="en-US" altLang="zh-CN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4653136"/>
            <a:ext cx="4536504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关键字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分隔符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字面值常量</a:t>
            </a:r>
          </a:p>
        </p:txBody>
      </p:sp>
      <p:sp>
        <p:nvSpPr>
          <p:cNvPr id="14" name="矩形 13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运算符</a:t>
            </a:r>
          </a:p>
        </p:txBody>
      </p:sp>
      <p:sp>
        <p:nvSpPr>
          <p:cNvPr id="15" name="矩形 14">
            <a:hlinkClick r:id="rId4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16" name="矩形 15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18" name="矩形 17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■</a:t>
            </a:r>
          </a:p>
        </p:txBody>
      </p:sp>
    </p:spTree>
    <p:extLst>
      <p:ext uri="{BB962C8B-B14F-4D97-AF65-F5344CB8AC3E}">
        <p14:creationId xmlns:p14="http://schemas.microsoft.com/office/powerpoint/2010/main" val="284780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92"/>
    </mc:Choice>
    <mc:Fallback xmlns="">
      <p:transition spd="slow" advTm="18692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733382"/>
            <a:ext cx="8229600" cy="4500562"/>
          </a:xfrm>
        </p:spPr>
        <p:txBody>
          <a:bodyPr/>
          <a:lstStyle/>
          <a:p>
            <a:pPr lvl="1"/>
            <a:r>
              <a:rPr lang="zh-CN" altLang="en-US" dirty="0"/>
              <a:t>算盘： 东汉时期</a:t>
            </a:r>
            <a:endParaRPr lang="en-US" altLang="zh-CN" dirty="0"/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1623</a:t>
            </a:r>
            <a:r>
              <a:rPr lang="zh-CN" altLang="en-US" dirty="0"/>
              <a:t>， 德国人</a:t>
            </a:r>
            <a:r>
              <a:rPr lang="en-US" altLang="zh-CN" dirty="0" err="1">
                <a:solidFill>
                  <a:srgbClr val="FF0000"/>
                </a:solidFill>
              </a:rPr>
              <a:t>Schickard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/>
              <a:t>和</a:t>
            </a:r>
            <a:r>
              <a:rPr lang="en-US" altLang="zh-CN" dirty="0">
                <a:solidFill>
                  <a:srgbClr val="FF0000"/>
                </a:solidFill>
              </a:rPr>
              <a:t>Kepler</a:t>
            </a:r>
            <a:r>
              <a:rPr lang="zh-CN" altLang="en-US" dirty="0"/>
              <a:t>发明第一台机械计算机</a:t>
            </a:r>
            <a:endParaRPr lang="en-US" altLang="zh-CN" dirty="0"/>
          </a:p>
          <a:p>
            <a:pPr lvl="1"/>
            <a:endParaRPr lang="en-US" altLang="zh-CN" dirty="0">
              <a:solidFill>
                <a:srgbClr val="FF0000"/>
              </a:solidFill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1674</a:t>
            </a:r>
            <a:r>
              <a:rPr lang="zh-CN" altLang="en-US" dirty="0"/>
              <a:t>， </a:t>
            </a:r>
            <a:r>
              <a:rPr lang="en-US" altLang="zh-CN" dirty="0">
                <a:solidFill>
                  <a:srgbClr val="FF0000"/>
                </a:solidFill>
              </a:rPr>
              <a:t>Leibniz</a:t>
            </a:r>
            <a:r>
              <a:rPr lang="zh-CN" altLang="en-US" dirty="0"/>
              <a:t>发明的机械计算机可完成乘法和除法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计算机发展</a:t>
            </a:r>
          </a:p>
        </p:txBody>
      </p:sp>
      <p:sp>
        <p:nvSpPr>
          <p:cNvPr id="5" name="矩形 4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■</a:t>
            </a:r>
          </a:p>
        </p:txBody>
      </p:sp>
      <p:sp>
        <p:nvSpPr>
          <p:cNvPr id="6" name="矩形 5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计算机的组成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计算机程序设计语言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程序设计方法学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语言简介</a:t>
            </a:r>
          </a:p>
        </p:txBody>
      </p:sp>
      <p:pic>
        <p:nvPicPr>
          <p:cNvPr id="1026" name="Picture 2" descr="文王桃木算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030593"/>
            <a:ext cx="1231404" cy="123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bkimg.cdn.bcebos.com/pic/342ac65c103853432df23e509313b07eca808886?x-bce-process=image/resize,m_lfit,w_268,limit_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977697"/>
            <a:ext cx="1530253" cy="114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Z0@3BK4B]5}5)~HLGZV{J_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36912"/>
            <a:ext cx="1224136" cy="154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4K}~HWP5$(0}U2N}HIB%QB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700" y="2639711"/>
            <a:ext cx="1609508" cy="153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9W`SP)%`Y~3%W(A%FHG``6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878" y="4728383"/>
            <a:ext cx="1520602" cy="186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}((XC1RDYE`U5A)0J)AIDF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869160"/>
            <a:ext cx="2390549" cy="148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52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23"/>
    </mc:Choice>
    <mc:Fallback xmlns="">
      <p:transition spd="slow" advTm="30923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浮点数的存储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</a:t>
            </a:r>
            <a:r>
              <a:rPr lang="en-US" altLang="zh-CN" dirty="0"/>
              <a:t>double</a:t>
            </a:r>
            <a:r>
              <a:rPr lang="zh-CN" altLang="en-US" dirty="0"/>
              <a:t>型浮点数为例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zh-CN" altLang="en-US" dirty="0"/>
              <a:t>浮点数存储之前做如下转换：</a:t>
            </a:r>
            <a:endParaRPr lang="en-US" altLang="zh-CN" dirty="0"/>
          </a:p>
          <a:p>
            <a:pPr lvl="2">
              <a:spcBef>
                <a:spcPts val="0"/>
              </a:spcBef>
            </a:pPr>
            <a:r>
              <a:rPr lang="zh-CN" altLang="en-US" dirty="0"/>
              <a:t>如：</a:t>
            </a:r>
            <a:r>
              <a:rPr lang="en-US" altLang="zh-CN" dirty="0"/>
              <a:t>120.5(10) = 1110110.1(2) = 1.1101101×2</a:t>
            </a:r>
            <a:r>
              <a:rPr lang="en-US" altLang="zh-CN" baseline="30000" dirty="0"/>
              <a:t>6</a:t>
            </a:r>
          </a:p>
          <a:p>
            <a:pPr lvl="1">
              <a:spcBef>
                <a:spcPts val="0"/>
              </a:spcBef>
            </a:pPr>
            <a:r>
              <a:rPr lang="zh-CN" altLang="en-US" dirty="0"/>
              <a:t>二进制科学计数法的整数部分必为</a:t>
            </a:r>
            <a:r>
              <a:rPr lang="en-US" altLang="zh-CN" dirty="0"/>
              <a:t>1</a:t>
            </a:r>
            <a:r>
              <a:rPr lang="zh-CN" altLang="en-US" dirty="0"/>
              <a:t>，因此只需存储小数部分即可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zh-CN" altLang="en-US" dirty="0"/>
              <a:t>正数符号位为</a:t>
            </a:r>
            <a:r>
              <a:rPr lang="en-US" altLang="zh-CN" dirty="0"/>
              <a:t>0</a:t>
            </a:r>
          </a:p>
          <a:p>
            <a:pPr lvl="1">
              <a:spcBef>
                <a:spcPts val="0"/>
              </a:spcBef>
            </a:pPr>
            <a:r>
              <a:rPr lang="zh-CN" altLang="en-US" dirty="0"/>
              <a:t>指数为</a:t>
            </a:r>
            <a:r>
              <a:rPr lang="en-US" altLang="zh-CN" dirty="0"/>
              <a:t>6</a:t>
            </a:r>
            <a:r>
              <a:rPr lang="zh-CN" altLang="en-US" dirty="0"/>
              <a:t>，以</a:t>
            </a:r>
            <a:r>
              <a:rPr lang="en-US" altLang="zh-CN" dirty="0"/>
              <a:t>2</a:t>
            </a:r>
            <a:r>
              <a:rPr lang="en-US" altLang="zh-CN" baseline="30000" dirty="0"/>
              <a:t>10</a:t>
            </a:r>
            <a:r>
              <a:rPr lang="en-US" altLang="zh-CN" dirty="0"/>
              <a:t>-1</a:t>
            </a:r>
            <a:r>
              <a:rPr lang="zh-CN" altLang="en-US" dirty="0"/>
              <a:t>为基准进行移位，得到</a:t>
            </a:r>
            <a:endParaRPr lang="en-US" altLang="zh-CN" dirty="0"/>
          </a:p>
          <a:p>
            <a:pPr lvl="2">
              <a:spcBef>
                <a:spcPts val="0"/>
              </a:spcBef>
            </a:pPr>
            <a:r>
              <a:rPr lang="en-US" altLang="zh-CN" dirty="0"/>
              <a:t>10000000101</a:t>
            </a:r>
            <a:r>
              <a:rPr lang="zh-CN" altLang="en-US" dirty="0"/>
              <a:t>（</a:t>
            </a:r>
            <a:r>
              <a:rPr lang="en-US" altLang="zh-CN" dirty="0"/>
              <a:t>1111111111+110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zh-CN" altLang="en-US" dirty="0"/>
              <a:t>剩余的小数部分从最高位开始填充尾数部分，填充完毕尾数的剩余</a:t>
            </a:r>
            <a:r>
              <a:rPr lang="en-US" altLang="zh-CN" dirty="0"/>
              <a:t>bit</a:t>
            </a:r>
            <a:r>
              <a:rPr lang="zh-CN" altLang="en-US" dirty="0"/>
              <a:t>补</a:t>
            </a:r>
            <a:r>
              <a:rPr lang="en-US" altLang="zh-CN" dirty="0"/>
              <a:t>0</a:t>
            </a:r>
          </a:p>
          <a:p>
            <a:pPr lvl="2">
              <a:spcBef>
                <a:spcPts val="0"/>
              </a:spcBef>
            </a:pPr>
            <a:r>
              <a:rPr lang="en-US" altLang="zh-CN" dirty="0"/>
              <a:t>1101101</a:t>
            </a:r>
            <a:r>
              <a:rPr lang="en-US" altLang="zh-CN" dirty="0">
                <a:solidFill>
                  <a:srgbClr val="C00000"/>
                </a:solidFill>
              </a:rPr>
              <a:t>000000000000000000000000000000000000000000000</a:t>
            </a:r>
            <a:endParaRPr lang="zh-CN" altLang="en-US" dirty="0"/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关键字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分隔符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字面值常量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运算符</a:t>
            </a:r>
          </a:p>
        </p:txBody>
      </p:sp>
      <p:sp>
        <p:nvSpPr>
          <p:cNvPr id="14" name="矩形 13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15" name="矩形 14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16" name="矩形 15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■</a:t>
            </a:r>
          </a:p>
        </p:txBody>
      </p:sp>
    </p:spTree>
    <p:extLst>
      <p:ext uri="{BB962C8B-B14F-4D97-AF65-F5344CB8AC3E}">
        <p14:creationId xmlns:p14="http://schemas.microsoft.com/office/powerpoint/2010/main" val="137536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51"/>
    </mc:Choice>
    <mc:Fallback xmlns="">
      <p:transition spd="slow" advTm="39151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/>
              <a:t>字符型常量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/>
              <a:t>用单引号括起的基本符号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ea typeface="楷体_GB2312" pitchFamily="49" charset="-122"/>
                <a:cs typeface="Courier New" panose="02070309020205020404" pitchFamily="49" charset="0"/>
              </a:rPr>
              <a:t>A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zh-CN" altLang="en-US" dirty="0">
                <a:solidFill>
                  <a:srgbClr val="C00000"/>
                </a:solidFill>
                <a:latin typeface="Courier New" panose="02070309020205020404" pitchFamily="49" charset="0"/>
                <a:ea typeface="楷体_GB2312" pitchFamily="49" charset="-122"/>
                <a:cs typeface="Courier New" panose="02070309020205020404" pitchFamily="49" charset="0"/>
              </a:rPr>
              <a:t>，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ea typeface="楷体_GB2312" pitchFamily="49" charset="-122"/>
                <a:cs typeface="Courier New" panose="02070309020205020404" pitchFamily="49" charset="0"/>
              </a:rPr>
              <a:t>g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CN" sz="2200" dirty="0">
                <a:solidFill>
                  <a:srgbClr val="C00000"/>
                </a:solidFill>
                <a:latin typeface="Courier New" panose="02070309020205020404" pitchFamily="49" charset="0"/>
                <a:ea typeface="楷体_GB2312" pitchFamily="49" charset="-122"/>
                <a:cs typeface="Courier New" panose="02070309020205020404" pitchFamily="49" charset="0"/>
              </a:rPr>
              <a:t> </a:t>
            </a:r>
            <a:r>
              <a:rPr lang="zh-CN" altLang="en-US" dirty="0">
                <a:solidFill>
                  <a:srgbClr val="C00000"/>
                </a:solidFill>
                <a:latin typeface="Courier New" panose="02070309020205020404" pitchFamily="49" charset="0"/>
                <a:ea typeface="楷体_GB2312" pitchFamily="49" charset="-122"/>
                <a:cs typeface="Courier New" panose="02070309020205020404" pitchFamily="49" charset="0"/>
              </a:rPr>
              <a:t>，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ea typeface="楷体_GB2312" pitchFamily="49" charset="-122"/>
                <a:cs typeface="Courier New" panose="02070309020205020404" pitchFamily="49" charset="0"/>
              </a:rPr>
              <a:t>3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zh-CN" altLang="en-US" dirty="0">
                <a:solidFill>
                  <a:srgbClr val="C00000"/>
                </a:solidFill>
                <a:latin typeface="Courier New" panose="02070309020205020404" pitchFamily="49" charset="0"/>
                <a:ea typeface="楷体_GB2312" pitchFamily="49" charset="-122"/>
                <a:cs typeface="Courier New" panose="02070309020205020404" pitchFamily="49" charset="0"/>
              </a:rPr>
              <a:t>，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zh-CN" alt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˽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'</a:t>
            </a:r>
            <a:endParaRPr lang="en-US" altLang="zh-CN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zh-CN" altLang="en-US" dirty="0"/>
              <a:t>基本字符集（</a:t>
            </a:r>
            <a:r>
              <a:rPr lang="en-US" altLang="zh-CN" dirty="0"/>
              <a:t>96</a:t>
            </a:r>
            <a:r>
              <a:rPr lang="zh-CN" altLang="en-US" dirty="0"/>
              <a:t>个）</a:t>
            </a:r>
            <a:endParaRPr lang="en-US" altLang="zh-CN" dirty="0"/>
          </a:p>
          <a:p>
            <a:pPr lvl="2"/>
            <a:r>
              <a:rPr lang="zh-CN" altLang="en-US" dirty="0"/>
              <a:t>大小写字母</a:t>
            </a:r>
            <a:r>
              <a:rPr lang="en-US" altLang="zh-CN" dirty="0"/>
              <a:t>52</a:t>
            </a:r>
            <a:r>
              <a:rPr lang="zh-CN" altLang="en-US" dirty="0"/>
              <a:t>个</a:t>
            </a:r>
            <a:endParaRPr lang="en-US" altLang="zh-CN" dirty="0"/>
          </a:p>
          <a:p>
            <a:pPr lvl="2"/>
            <a:r>
              <a:rPr lang="zh-CN" altLang="en-US" dirty="0"/>
              <a:t>数字</a:t>
            </a:r>
            <a:r>
              <a:rPr lang="en-US" altLang="zh-CN" dirty="0"/>
              <a:t>10</a:t>
            </a:r>
            <a:r>
              <a:rPr lang="zh-CN" altLang="en-US" dirty="0"/>
              <a:t>个</a:t>
            </a:r>
            <a:endParaRPr lang="en-US" altLang="zh-CN" dirty="0"/>
          </a:p>
          <a:p>
            <a:pPr lvl="2"/>
            <a:r>
              <a:rPr lang="zh-CN" altLang="en-US" dirty="0"/>
              <a:t>空白字符</a:t>
            </a:r>
            <a:r>
              <a:rPr lang="en-US" altLang="zh-CN" dirty="0"/>
              <a:t>1</a:t>
            </a:r>
            <a:r>
              <a:rPr lang="zh-CN" altLang="en-US" dirty="0"/>
              <a:t>个（空格）</a:t>
            </a:r>
            <a:endParaRPr lang="en-US" altLang="zh-CN" dirty="0"/>
          </a:p>
          <a:p>
            <a:pPr lvl="2"/>
            <a:r>
              <a:rPr lang="zh-CN" altLang="en-US" dirty="0"/>
              <a:t>控制字符</a:t>
            </a:r>
            <a:r>
              <a:rPr lang="en-US" altLang="zh-CN" dirty="0"/>
              <a:t>4</a:t>
            </a:r>
            <a:r>
              <a:rPr lang="zh-CN" altLang="en-US" dirty="0"/>
              <a:t>个（水平和垂直制表符、换页符、换行符）</a:t>
            </a:r>
            <a:endParaRPr lang="en-US" altLang="zh-CN" dirty="0"/>
          </a:p>
          <a:p>
            <a:pPr lvl="2"/>
            <a:r>
              <a:rPr lang="zh-CN" altLang="en-US" dirty="0"/>
              <a:t>其它可见字符</a:t>
            </a:r>
            <a:r>
              <a:rPr lang="en-US" altLang="zh-CN" dirty="0"/>
              <a:t>29</a:t>
            </a:r>
            <a:r>
              <a:rPr lang="zh-CN" altLang="en-US" dirty="0"/>
              <a:t>个</a:t>
            </a:r>
            <a:endParaRPr lang="en-US" altLang="zh-CN" dirty="0"/>
          </a:p>
          <a:p>
            <a:pPr lvl="1"/>
            <a:r>
              <a:rPr lang="zh-CN" altLang="en-US" dirty="0"/>
              <a:t>转义序列（</a:t>
            </a:r>
            <a:r>
              <a:rPr lang="en-US" altLang="zh-CN" dirty="0"/>
              <a:t>P38</a:t>
            </a:r>
            <a:r>
              <a:rPr lang="zh-CN" altLang="en-US" dirty="0"/>
              <a:t>表</a:t>
            </a:r>
            <a:r>
              <a:rPr lang="en-US" altLang="zh-CN" dirty="0"/>
              <a:t>2.4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基本字符的一符多义</a:t>
            </a:r>
            <a:endParaRPr lang="en-US" altLang="zh-CN" dirty="0"/>
          </a:p>
          <a:p>
            <a:pPr lvl="2"/>
            <a:r>
              <a:rPr lang="zh-CN" altLang="en-US" dirty="0"/>
              <a:t>以反斜杠</a:t>
            </a:r>
            <a:r>
              <a:rPr lang="en-US" altLang="zh-CN" dirty="0"/>
              <a:t>\</a:t>
            </a:r>
            <a:r>
              <a:rPr lang="zh-CN" altLang="en-US" dirty="0"/>
              <a:t>开头</a:t>
            </a:r>
            <a:endParaRPr lang="en-US" altLang="zh-CN" dirty="0"/>
          </a:p>
          <a:p>
            <a:pPr lvl="2"/>
            <a:r>
              <a:rPr lang="zh-CN" altLang="en-US" dirty="0"/>
              <a:t>一般用于输出字符串中的字符</a:t>
            </a:r>
          </a:p>
          <a:p>
            <a:pPr lvl="2">
              <a:spcBef>
                <a:spcPts val="0"/>
              </a:spcBef>
            </a:pPr>
            <a:endParaRPr lang="en-US" altLang="zh-CN" dirty="0">
              <a:latin typeface="+mn-lt"/>
            </a:endParaRP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关键字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分隔符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字面值常量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运算符</a:t>
            </a:r>
          </a:p>
        </p:txBody>
      </p:sp>
      <p:sp>
        <p:nvSpPr>
          <p:cNvPr id="14" name="矩形 13">
            <a:hlinkClick r:id="rId3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15" name="矩形 14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16" name="矩形 15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■</a:t>
            </a:r>
          </a:p>
        </p:txBody>
      </p:sp>
    </p:spTree>
    <p:extLst>
      <p:ext uri="{BB962C8B-B14F-4D97-AF65-F5344CB8AC3E}">
        <p14:creationId xmlns:p14="http://schemas.microsoft.com/office/powerpoint/2010/main" val="314986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05"/>
    </mc:Choice>
    <mc:Fallback xmlns="">
      <p:transition spd="slow" advTm="13405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/>
              <a:t>字符型常量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dirty="0"/>
              <a:t>ASCII</a:t>
            </a:r>
            <a:r>
              <a:rPr lang="zh-CN" altLang="en-US" dirty="0"/>
              <a:t>字符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zh-CN" altLang="en-US" dirty="0"/>
              <a:t>占</a:t>
            </a:r>
            <a:r>
              <a:rPr lang="en-US" altLang="zh-CN" dirty="0"/>
              <a:t>1</a:t>
            </a:r>
            <a:r>
              <a:rPr lang="zh-CN" altLang="en-US" dirty="0"/>
              <a:t>个字节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zh-CN" altLang="en-US" dirty="0"/>
              <a:t>表示范围：</a:t>
            </a:r>
            <a:r>
              <a:rPr lang="en-US" altLang="zh-CN" dirty="0"/>
              <a:t>-128</a:t>
            </a:r>
            <a:r>
              <a:rPr lang="en-US" altLang="zh-CN" dirty="0">
                <a:latin typeface="Tahoma" pitchFamily="34" charset="0"/>
                <a:ea typeface="Tahoma" pitchFamily="34" charset="0"/>
                <a:cs typeface="Tahoma" pitchFamily="34" charset="0"/>
              </a:rPr>
              <a:t>~</a:t>
            </a:r>
            <a:r>
              <a:rPr lang="en-US" altLang="zh-CN" dirty="0"/>
              <a:t>127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ASCII</a:t>
            </a:r>
            <a:r>
              <a:rPr lang="zh-CN" altLang="en-US" dirty="0"/>
              <a:t>码将字符型常量与整型常量建立对应关系</a:t>
            </a:r>
            <a:endParaRPr lang="en-US" altLang="zh-CN" dirty="0"/>
          </a:p>
          <a:p>
            <a:pPr lvl="1"/>
            <a:r>
              <a:rPr lang="en-US" altLang="zh-CN" dirty="0"/>
              <a:t>7</a:t>
            </a:r>
            <a:r>
              <a:rPr lang="zh-CN" altLang="en-US" dirty="0"/>
              <a:t>位二进制编码，有</a:t>
            </a:r>
            <a:r>
              <a:rPr lang="en-US" altLang="zh-CN" dirty="0"/>
              <a:t>128</a:t>
            </a:r>
            <a:r>
              <a:rPr lang="zh-CN" altLang="en-US" dirty="0"/>
              <a:t>不同的编码值，每个值对应一个</a:t>
            </a:r>
            <a:r>
              <a:rPr lang="en-US" altLang="zh-CN" dirty="0"/>
              <a:t>ASCII</a:t>
            </a:r>
            <a:r>
              <a:rPr lang="zh-CN" altLang="en-US" dirty="0"/>
              <a:t>字符</a:t>
            </a:r>
            <a:endParaRPr lang="en-US" altLang="zh-CN" dirty="0"/>
          </a:p>
          <a:p>
            <a:pPr lvl="2"/>
            <a:r>
              <a:rPr lang="en-US" altLang="zh-CN" dirty="0"/>
              <a:t>0~127</a:t>
            </a:r>
          </a:p>
          <a:p>
            <a:pPr lvl="1"/>
            <a:r>
              <a:rPr lang="zh-CN" altLang="en-US" dirty="0"/>
              <a:t>扩展：</a:t>
            </a:r>
            <a:r>
              <a:rPr lang="en-US" altLang="zh-CN" dirty="0"/>
              <a:t>8</a:t>
            </a:r>
            <a:r>
              <a:rPr lang="zh-CN" altLang="en-US" dirty="0"/>
              <a:t>位二进制编码</a:t>
            </a:r>
            <a:endParaRPr lang="en-US" altLang="zh-CN" dirty="0"/>
          </a:p>
          <a:p>
            <a:pPr lvl="2"/>
            <a:r>
              <a:rPr lang="en-US" altLang="zh-CN" dirty="0"/>
              <a:t>-128~127</a:t>
            </a:r>
          </a:p>
          <a:p>
            <a:pPr lvl="2"/>
            <a:r>
              <a:rPr lang="en-US" altLang="zh-CN" dirty="0"/>
              <a:t>0~255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关键字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分隔符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字面值常量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运算符</a:t>
            </a:r>
          </a:p>
        </p:txBody>
      </p:sp>
      <p:sp>
        <p:nvSpPr>
          <p:cNvPr id="14" name="矩形 13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15" name="矩形 14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16" name="矩形 15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■</a:t>
            </a:r>
          </a:p>
        </p:txBody>
      </p:sp>
    </p:spTree>
    <p:extLst>
      <p:ext uri="{BB962C8B-B14F-4D97-AF65-F5344CB8AC3E}">
        <p14:creationId xmlns:p14="http://schemas.microsoft.com/office/powerpoint/2010/main" val="70472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02"/>
    </mc:Choice>
    <mc:Fallback xmlns="">
      <p:transition spd="slow" advTm="17602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zh-CN" dirty="0" err="1"/>
              <a:t>UniCode</a:t>
            </a:r>
            <a:r>
              <a:rPr lang="zh-CN" altLang="en-US" dirty="0"/>
              <a:t>字符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en-US" altLang="zh-CN" dirty="0"/>
              <a:t>Unicode</a:t>
            </a:r>
            <a:r>
              <a:rPr lang="zh-CN" altLang="en-US" dirty="0"/>
              <a:t>是标准，定义了一组字符及其代码点，可以表示更大范围的字符</a:t>
            </a:r>
            <a:endParaRPr lang="en-US" altLang="zh-CN" dirty="0"/>
          </a:p>
          <a:p>
            <a:pPr lvl="2">
              <a:spcBef>
                <a:spcPts val="600"/>
              </a:spcBef>
            </a:pPr>
            <a:r>
              <a:rPr lang="en-US" altLang="zh-CN" dirty="0"/>
              <a:t>UTF-8</a:t>
            </a:r>
            <a:r>
              <a:rPr lang="zh-CN" altLang="en-US" dirty="0"/>
              <a:t>、</a:t>
            </a:r>
            <a:r>
              <a:rPr lang="en-US" altLang="zh-CN" dirty="0"/>
              <a:t>UTF16</a:t>
            </a:r>
            <a:r>
              <a:rPr lang="zh-CN" altLang="en-US" dirty="0"/>
              <a:t>和</a:t>
            </a:r>
            <a:r>
              <a:rPr lang="en-US" altLang="zh-CN" dirty="0"/>
              <a:t>UTF-32</a:t>
            </a:r>
          </a:p>
          <a:p>
            <a:pPr lvl="1">
              <a:spcBef>
                <a:spcPts val="600"/>
              </a:spcBef>
            </a:pPr>
            <a:r>
              <a:rPr lang="en-US" altLang="zh-CN" dirty="0"/>
              <a:t>UTF-8</a:t>
            </a:r>
            <a:r>
              <a:rPr lang="zh-CN" altLang="en-US" dirty="0"/>
              <a:t>将字符表示为</a:t>
            </a:r>
            <a:r>
              <a:rPr lang="en-US" altLang="zh-CN" dirty="0"/>
              <a:t>1</a:t>
            </a:r>
            <a:r>
              <a:rPr lang="zh-CN" altLang="en-US" dirty="0"/>
              <a:t>个字节或者</a:t>
            </a:r>
            <a:r>
              <a:rPr lang="en-US" altLang="zh-CN" dirty="0"/>
              <a:t>4</a:t>
            </a:r>
            <a:r>
              <a:rPr lang="zh-CN" altLang="en-US" dirty="0"/>
              <a:t>个字节的变化序列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en-US" altLang="zh-CN" dirty="0"/>
              <a:t>UTF-16</a:t>
            </a:r>
            <a:r>
              <a:rPr lang="zh-CN" altLang="en-US" dirty="0"/>
              <a:t>将字符表示</a:t>
            </a:r>
            <a:r>
              <a:rPr lang="en-US" altLang="zh-CN" dirty="0"/>
              <a:t>1</a:t>
            </a:r>
            <a:r>
              <a:rPr lang="zh-CN" altLang="en-US" dirty="0"/>
              <a:t>个或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16</a:t>
            </a:r>
            <a:r>
              <a:rPr lang="zh-CN" altLang="en-US" dirty="0"/>
              <a:t>位值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en-US" altLang="zh-CN" dirty="0"/>
              <a:t>UTF-32</a:t>
            </a:r>
            <a:r>
              <a:rPr lang="zh-CN" altLang="en-US" dirty="0"/>
              <a:t>将字符表示为</a:t>
            </a:r>
            <a:r>
              <a:rPr lang="en-US" altLang="zh-CN" dirty="0"/>
              <a:t>32</a:t>
            </a:r>
            <a:r>
              <a:rPr lang="zh-CN" altLang="en-US" dirty="0"/>
              <a:t>位值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zh-CN" altLang="en-US" dirty="0"/>
              <a:t>字符常量加前缀</a:t>
            </a:r>
            <a:r>
              <a:rPr lang="en-US" altLang="zh-CN" dirty="0"/>
              <a:t>L</a:t>
            </a:r>
            <a:r>
              <a:rPr lang="zh-CN" altLang="en-US" dirty="0"/>
              <a:t>、</a:t>
            </a:r>
            <a:r>
              <a:rPr lang="en-US" altLang="zh-CN" dirty="0"/>
              <a:t>u8</a:t>
            </a:r>
            <a:r>
              <a:rPr lang="zh-CN" altLang="en-US" dirty="0"/>
              <a:t>、</a:t>
            </a:r>
            <a:r>
              <a:rPr lang="en-US" altLang="zh-CN" dirty="0"/>
              <a:t>u</a:t>
            </a:r>
            <a:r>
              <a:rPr lang="zh-CN" altLang="en-US" dirty="0"/>
              <a:t>或</a:t>
            </a:r>
            <a:r>
              <a:rPr lang="en-US" altLang="zh-CN" dirty="0"/>
              <a:t>U</a:t>
            </a:r>
            <a:r>
              <a:rPr lang="zh-CN" altLang="en-US" dirty="0"/>
              <a:t>，分别对应宽字符</a:t>
            </a:r>
            <a:r>
              <a:rPr lang="en-US" altLang="zh-CN" dirty="0" err="1"/>
              <a:t>wchar_t</a:t>
            </a:r>
            <a:r>
              <a:rPr lang="zh-CN" altLang="en-US" dirty="0"/>
              <a:t>、</a:t>
            </a:r>
            <a:r>
              <a:rPr lang="en-US" altLang="zh-CN" dirty="0"/>
              <a:t>UTF-8</a:t>
            </a:r>
            <a:r>
              <a:rPr lang="zh-CN" altLang="en-US" dirty="0"/>
              <a:t>、</a:t>
            </a:r>
            <a:r>
              <a:rPr lang="en-US" altLang="zh-CN" dirty="0"/>
              <a:t>UTF16</a:t>
            </a:r>
            <a:r>
              <a:rPr lang="zh-CN" altLang="en-US" dirty="0"/>
              <a:t>和</a:t>
            </a:r>
            <a:r>
              <a:rPr lang="en-US" altLang="zh-CN" dirty="0"/>
              <a:t>UTF-32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字符型常量</a:t>
            </a:r>
          </a:p>
        </p:txBody>
      </p:sp>
      <p:sp>
        <p:nvSpPr>
          <p:cNvPr id="4" name="矩形 3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关键字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分隔符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矩形 4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</a:t>
            </a:r>
          </a:p>
        </p:txBody>
      </p:sp>
      <p:sp>
        <p:nvSpPr>
          <p:cNvPr id="6" name="矩形 5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字面值常量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运算符</a:t>
            </a:r>
          </a:p>
        </p:txBody>
      </p:sp>
      <p:sp>
        <p:nvSpPr>
          <p:cNvPr id="8" name="矩形 7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■</a:t>
            </a:r>
          </a:p>
        </p:txBody>
      </p:sp>
    </p:spTree>
    <p:extLst>
      <p:ext uri="{BB962C8B-B14F-4D97-AF65-F5344CB8AC3E}">
        <p14:creationId xmlns:p14="http://schemas.microsoft.com/office/powerpoint/2010/main" val="87727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66"/>
    </mc:Choice>
    <mc:Fallback xmlns="">
      <p:transition spd="slow" advTm="16166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字符型常量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关键字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分隔符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字面值常量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运算符</a:t>
            </a:r>
          </a:p>
        </p:txBody>
      </p:sp>
      <p:sp>
        <p:nvSpPr>
          <p:cNvPr id="14" name="矩形 13">
            <a:hlinkClick r:id="rId3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15" name="矩形 14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16" name="矩形 15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■</a:t>
            </a:r>
          </a:p>
        </p:txBody>
      </p:sp>
      <p:sp>
        <p:nvSpPr>
          <p:cNvPr id="20" name="矩形 19"/>
          <p:cNvSpPr/>
          <p:nvPr/>
        </p:nvSpPr>
        <p:spPr>
          <a:xfrm>
            <a:off x="518281" y="1894260"/>
            <a:ext cx="8158175" cy="34069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tx1"/>
                </a:solidFill>
              </a:rPr>
              <a:t>字符型常量（</a:t>
            </a:r>
            <a:r>
              <a:rPr lang="en-US" altLang="zh-CN" sz="2800" dirty="0">
                <a:solidFill>
                  <a:schemeClr val="tx1"/>
                </a:solidFill>
              </a:rPr>
              <a:t>char</a:t>
            </a:r>
            <a:r>
              <a:rPr lang="zh-CN" altLang="en-US" sz="2800" dirty="0">
                <a:solidFill>
                  <a:schemeClr val="tx1"/>
                </a:solidFill>
              </a:rPr>
              <a:t>）：一个字符，由单引号标识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chemeClr val="tx1"/>
                </a:solidFill>
              </a:rPr>
              <a:t>char</a:t>
            </a:r>
            <a:r>
              <a:rPr lang="zh-CN" altLang="en-US" sz="2400" dirty="0">
                <a:solidFill>
                  <a:schemeClr val="tx1"/>
                </a:solidFill>
              </a:rPr>
              <a:t>型：</a:t>
            </a:r>
            <a:r>
              <a:rPr lang="en-US" altLang="zh-CN" sz="2400" dirty="0">
                <a:solidFill>
                  <a:schemeClr val="tx1"/>
                </a:solidFill>
              </a:rPr>
              <a:t> ‘a’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tx1"/>
                </a:solidFill>
              </a:rPr>
              <a:t>宽字符型，加前缀</a:t>
            </a:r>
            <a:r>
              <a:rPr lang="en-US" altLang="zh-CN" sz="2400" dirty="0">
                <a:solidFill>
                  <a:schemeClr val="tx1"/>
                </a:solidFill>
              </a:rPr>
              <a:t>L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en-US" altLang="zh-CN" sz="2400" dirty="0" err="1">
                <a:solidFill>
                  <a:schemeClr val="tx1"/>
                </a:solidFill>
              </a:rPr>
              <a:t>L’a</a:t>
            </a:r>
            <a:r>
              <a:rPr lang="en-US" altLang="zh-CN" sz="2400" dirty="0">
                <a:solidFill>
                  <a:schemeClr val="tx1"/>
                </a:solidFill>
              </a:rPr>
              <a:t>’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chemeClr val="tx1"/>
                </a:solidFill>
              </a:rPr>
              <a:t>UTF-8</a:t>
            </a:r>
            <a:r>
              <a:rPr lang="zh-CN" altLang="en-US" sz="2400" dirty="0">
                <a:solidFill>
                  <a:schemeClr val="tx1"/>
                </a:solidFill>
              </a:rPr>
              <a:t>字符型，加前缀</a:t>
            </a:r>
            <a:r>
              <a:rPr lang="en-US" altLang="zh-CN" sz="2400" dirty="0">
                <a:solidFill>
                  <a:schemeClr val="tx1"/>
                </a:solidFill>
              </a:rPr>
              <a:t>u8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en-US" altLang="zh-CN" sz="2400" dirty="0">
                <a:solidFill>
                  <a:schemeClr val="tx1"/>
                </a:solidFill>
              </a:rPr>
              <a:t>u8’a’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chemeClr val="tx1"/>
                </a:solidFill>
              </a:rPr>
              <a:t>UTF-16</a:t>
            </a:r>
            <a:r>
              <a:rPr lang="zh-CN" altLang="en-US" sz="2400" dirty="0">
                <a:solidFill>
                  <a:schemeClr val="tx1"/>
                </a:solidFill>
              </a:rPr>
              <a:t>字符型，加前缀</a:t>
            </a:r>
            <a:r>
              <a:rPr lang="en-US" altLang="zh-CN" sz="2400" dirty="0">
                <a:solidFill>
                  <a:schemeClr val="tx1"/>
                </a:solidFill>
              </a:rPr>
              <a:t>u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en-US" altLang="zh-CN" sz="2400" dirty="0" err="1">
                <a:solidFill>
                  <a:schemeClr val="tx1"/>
                </a:solidFill>
              </a:rPr>
              <a:t>u’a</a:t>
            </a:r>
            <a:r>
              <a:rPr lang="en-US" altLang="zh-CN" sz="2400" dirty="0">
                <a:solidFill>
                  <a:schemeClr val="tx1"/>
                </a:solidFill>
              </a:rPr>
              <a:t>’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chemeClr val="tx1"/>
                </a:solidFill>
              </a:rPr>
              <a:t>UTF-32</a:t>
            </a:r>
            <a:r>
              <a:rPr lang="zh-CN" altLang="en-US" sz="2400" dirty="0">
                <a:solidFill>
                  <a:schemeClr val="tx1"/>
                </a:solidFill>
              </a:rPr>
              <a:t>字符型，加前缀</a:t>
            </a:r>
            <a:r>
              <a:rPr lang="en-US" altLang="zh-CN" sz="2400" dirty="0">
                <a:solidFill>
                  <a:schemeClr val="tx1"/>
                </a:solidFill>
              </a:rPr>
              <a:t>U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en-US" altLang="zh-CN" sz="2400" dirty="0" err="1">
                <a:solidFill>
                  <a:schemeClr val="tx1"/>
                </a:solidFill>
              </a:rPr>
              <a:t>U’a</a:t>
            </a:r>
            <a:r>
              <a:rPr lang="en-US" altLang="zh-CN" sz="2400" dirty="0">
                <a:solidFill>
                  <a:schemeClr val="tx1"/>
                </a:solidFill>
              </a:rPr>
              <a:t>’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zh-C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44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86"/>
    </mc:Choice>
    <mc:Fallback xmlns="">
      <p:transition spd="slow" advTm="23286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/>
              <a:t>字符串常量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/>
              <a:t>用双引号括起来的字符序列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zh-CN" altLang="en-US" dirty="0"/>
              <a:t>以字符</a:t>
            </a:r>
            <a:r>
              <a:rPr lang="en-US" altLang="zh-CN" dirty="0">
                <a:solidFill>
                  <a:srgbClr val="C00000"/>
                </a:solidFill>
              </a:rPr>
              <a:t>‘\0’</a:t>
            </a:r>
            <a:r>
              <a:rPr lang="zh-CN" altLang="en-US" dirty="0"/>
              <a:t>结尾，包含</a:t>
            </a:r>
            <a:r>
              <a:rPr lang="en-US" altLang="zh-CN" dirty="0"/>
              <a:t>0</a:t>
            </a:r>
            <a:r>
              <a:rPr lang="zh-CN" altLang="en-US" dirty="0"/>
              <a:t>个、</a:t>
            </a:r>
            <a:r>
              <a:rPr lang="en-US" altLang="zh-CN" dirty="0"/>
              <a:t>1</a:t>
            </a:r>
            <a:r>
              <a:rPr lang="zh-CN" altLang="en-US" dirty="0"/>
              <a:t>个或多个字符的序列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zh-CN" altLang="en-US" dirty="0"/>
              <a:t>字符串长度为字符数</a:t>
            </a:r>
            <a:r>
              <a:rPr lang="en-US" altLang="zh-CN" dirty="0"/>
              <a:t>+1</a:t>
            </a:r>
            <a:r>
              <a:rPr lang="zh-CN" altLang="en-US" dirty="0"/>
              <a:t>，如</a:t>
            </a:r>
            <a:r>
              <a:rPr lang="zh-CN" altLang="en-US" sz="2200" dirty="0"/>
              <a:t>“</a:t>
            </a:r>
            <a:r>
              <a:rPr lang="en-US" altLang="zh-CN" sz="2200" dirty="0"/>
              <a:t>string constant</a:t>
            </a:r>
            <a:r>
              <a:rPr lang="zh-CN" altLang="en-US" sz="2200" dirty="0"/>
              <a:t>”长度为</a:t>
            </a:r>
            <a:r>
              <a:rPr lang="en-US" altLang="zh-CN" sz="2200" dirty="0"/>
              <a:t>16</a:t>
            </a:r>
          </a:p>
          <a:p>
            <a:pPr>
              <a:spcBef>
                <a:spcPts val="0"/>
              </a:spcBef>
            </a:pPr>
            <a:r>
              <a:rPr lang="zh-CN" altLang="en-US" dirty="0"/>
              <a:t>前缀：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en-US" altLang="zh-CN" dirty="0"/>
              <a:t>R, u8, u8R, u, </a:t>
            </a:r>
            <a:r>
              <a:rPr lang="en-US" altLang="zh-CN" dirty="0" err="1"/>
              <a:t>uR</a:t>
            </a:r>
            <a:r>
              <a:rPr lang="en-US" altLang="zh-CN" dirty="0"/>
              <a:t>, U, UR, L, LR</a:t>
            </a:r>
          </a:p>
          <a:p>
            <a:pPr lvl="2">
              <a:spcBef>
                <a:spcPts val="0"/>
              </a:spcBef>
            </a:pPr>
            <a:r>
              <a:rPr lang="en-US" altLang="zh-CN" dirty="0"/>
              <a:t>U8</a:t>
            </a:r>
            <a:r>
              <a:rPr lang="zh-CN" altLang="en-US" dirty="0"/>
              <a:t>：</a:t>
            </a:r>
            <a:r>
              <a:rPr lang="en-US" altLang="zh-CN" dirty="0"/>
              <a:t>UTF-8</a:t>
            </a:r>
            <a:r>
              <a:rPr lang="zh-CN" altLang="en-US" dirty="0"/>
              <a:t>字符串</a:t>
            </a:r>
            <a:endParaRPr lang="en-US" altLang="zh-CN" dirty="0"/>
          </a:p>
          <a:p>
            <a:pPr lvl="2">
              <a:spcBef>
                <a:spcPts val="0"/>
              </a:spcBef>
            </a:pPr>
            <a:r>
              <a:rPr lang="en-US" altLang="zh-CN" dirty="0"/>
              <a:t>u</a:t>
            </a:r>
            <a:r>
              <a:rPr lang="zh-CN" altLang="en-US" dirty="0"/>
              <a:t>：</a:t>
            </a:r>
            <a:r>
              <a:rPr lang="en-US" altLang="zh-CN" dirty="0"/>
              <a:t>UTF-16</a:t>
            </a:r>
            <a:r>
              <a:rPr lang="zh-CN" altLang="en-US" dirty="0"/>
              <a:t>字符串，</a:t>
            </a:r>
            <a:r>
              <a:rPr lang="en-US" altLang="zh-CN" dirty="0"/>
              <a:t>char16_t</a:t>
            </a:r>
            <a:r>
              <a:rPr lang="zh-CN" altLang="en-US" dirty="0"/>
              <a:t>类型</a:t>
            </a:r>
            <a:endParaRPr lang="en-US" altLang="zh-CN" dirty="0"/>
          </a:p>
          <a:p>
            <a:pPr lvl="2">
              <a:spcBef>
                <a:spcPts val="0"/>
              </a:spcBef>
            </a:pPr>
            <a:r>
              <a:rPr lang="en-US" altLang="zh-CN" dirty="0"/>
              <a:t>U</a:t>
            </a:r>
            <a:r>
              <a:rPr lang="zh-CN" altLang="en-US" dirty="0"/>
              <a:t>：</a:t>
            </a:r>
            <a:r>
              <a:rPr lang="en-US" altLang="zh-CN" dirty="0"/>
              <a:t>UTF-32</a:t>
            </a:r>
            <a:r>
              <a:rPr lang="zh-CN" altLang="en-US" dirty="0"/>
              <a:t>字符串，</a:t>
            </a:r>
            <a:r>
              <a:rPr lang="en-US" altLang="zh-CN" dirty="0"/>
              <a:t>char32_t</a:t>
            </a:r>
            <a:r>
              <a:rPr lang="zh-CN" altLang="en-US" dirty="0"/>
              <a:t>类型</a:t>
            </a:r>
            <a:endParaRPr lang="en-US" altLang="zh-CN" dirty="0"/>
          </a:p>
          <a:p>
            <a:pPr lvl="2">
              <a:spcBef>
                <a:spcPts val="0"/>
              </a:spcBef>
            </a:pPr>
            <a:r>
              <a:rPr lang="en-US" altLang="zh-CN" dirty="0"/>
              <a:t>L</a:t>
            </a:r>
            <a:r>
              <a:rPr lang="zh-CN" altLang="en-US" dirty="0"/>
              <a:t>：宽字符串，</a:t>
            </a:r>
            <a:r>
              <a:rPr lang="en-US" altLang="zh-CN" dirty="0" err="1"/>
              <a:t>wchar_t</a:t>
            </a:r>
            <a:r>
              <a:rPr lang="zh-CN" altLang="en-US" dirty="0"/>
              <a:t>类型</a:t>
            </a:r>
            <a:endParaRPr lang="en-US" altLang="zh-CN" dirty="0"/>
          </a:p>
          <a:p>
            <a:pPr lvl="2">
              <a:spcBef>
                <a:spcPts val="0"/>
              </a:spcBef>
            </a:pPr>
            <a:r>
              <a:rPr lang="en-US" altLang="zh-CN" dirty="0"/>
              <a:t>R</a:t>
            </a:r>
            <a:r>
              <a:rPr lang="zh-CN" altLang="en-US" dirty="0"/>
              <a:t>：表示该字符串常量为原始字符串字面值常量</a:t>
            </a:r>
            <a:endParaRPr lang="en-US" altLang="zh-CN" dirty="0"/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关键字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分隔符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字面值常量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运算符</a:t>
            </a:r>
          </a:p>
        </p:txBody>
      </p:sp>
      <p:sp>
        <p:nvSpPr>
          <p:cNvPr id="14" name="矩形 13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15" name="矩形 14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16" name="矩形 15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■</a:t>
            </a:r>
          </a:p>
        </p:txBody>
      </p:sp>
    </p:spTree>
    <p:extLst>
      <p:ext uri="{BB962C8B-B14F-4D97-AF65-F5344CB8AC3E}">
        <p14:creationId xmlns:p14="http://schemas.microsoft.com/office/powerpoint/2010/main" val="176100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98"/>
    </mc:Choice>
    <mc:Fallback xmlns="">
      <p:transition spd="slow" advTm="28198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/>
              <a:t>字符串常量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原始字符串字面值常量（</a:t>
            </a:r>
            <a:r>
              <a:rPr lang="en-US" altLang="zh-CN" dirty="0"/>
              <a:t>raw string literal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不包含转义字符，全部按照原始字符理解字符串</a:t>
            </a:r>
            <a:endParaRPr lang="en-US" altLang="zh-CN" dirty="0"/>
          </a:p>
          <a:p>
            <a:pPr lvl="1"/>
            <a:r>
              <a:rPr lang="zh-CN" altLang="en-US" dirty="0"/>
              <a:t>格式：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R"(…… )"</a:t>
            </a:r>
          </a:p>
          <a:p>
            <a:pPr lvl="1"/>
            <a:r>
              <a:rPr lang="zh-CN" altLang="en-US" dirty="0"/>
              <a:t>例如：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&lt;&lt; R"(C++ \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nProgramming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)";</a:t>
            </a:r>
          </a:p>
          <a:p>
            <a:pPr marL="457200" lvl="1" indent="0">
              <a:buNone/>
            </a:pP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输出：</a:t>
            </a:r>
            <a:endParaRPr lang="en-US" altLang="zh-CN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&lt;&lt;"C++ \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nProgramming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输出：</a:t>
            </a:r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关键字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分隔符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字面值常量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运算符</a:t>
            </a:r>
          </a:p>
        </p:txBody>
      </p:sp>
      <p:sp>
        <p:nvSpPr>
          <p:cNvPr id="14" name="矩形 13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15" name="矩形 14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16" name="矩形 15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■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267744" y="422108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C++ \</a:t>
            </a:r>
            <a:r>
              <a:rPr lang="en-US" altLang="zh-CN" dirty="0" err="1"/>
              <a:t>nProgramming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267744" y="5085184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C++ </a:t>
            </a:r>
          </a:p>
          <a:p>
            <a:r>
              <a:rPr lang="en-US" altLang="zh-CN" dirty="0"/>
              <a:t>Programming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45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49"/>
    </mc:Choice>
    <mc:Fallback xmlns="">
      <p:transition spd="slow" advTm="28749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/>
              <a:t>布尔型常量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/>
              <a:t>只有两个值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en-US" altLang="zh-CN" dirty="0"/>
              <a:t>true</a:t>
            </a:r>
          </a:p>
          <a:p>
            <a:pPr lvl="2">
              <a:spcBef>
                <a:spcPts val="0"/>
              </a:spcBef>
            </a:pPr>
            <a:r>
              <a:rPr lang="zh-CN" altLang="en-US" dirty="0"/>
              <a:t>对应非</a:t>
            </a:r>
            <a:r>
              <a:rPr lang="en-US" altLang="zh-CN" dirty="0"/>
              <a:t>0</a:t>
            </a:r>
            <a:r>
              <a:rPr lang="zh-CN" altLang="en-US" dirty="0"/>
              <a:t>整数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en-US" altLang="zh-CN" dirty="0"/>
              <a:t>false</a:t>
            </a:r>
          </a:p>
          <a:p>
            <a:pPr lvl="2">
              <a:spcBef>
                <a:spcPts val="0"/>
              </a:spcBef>
            </a:pPr>
            <a:r>
              <a:rPr lang="zh-CN" altLang="en-US" dirty="0"/>
              <a:t>对应整数</a:t>
            </a:r>
            <a:r>
              <a:rPr lang="en-US" altLang="zh-CN" dirty="0"/>
              <a:t>0</a:t>
            </a:r>
          </a:p>
          <a:p>
            <a:endParaRPr lang="zh-CN" altLang="en-US" dirty="0"/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关键字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分隔符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字面值常量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运算符</a:t>
            </a:r>
          </a:p>
        </p:txBody>
      </p:sp>
      <p:sp>
        <p:nvSpPr>
          <p:cNvPr id="12" name="矩形 11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14" name="矩形 13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15" name="矩形 14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■</a:t>
            </a:r>
          </a:p>
        </p:txBody>
      </p:sp>
      <p:sp>
        <p:nvSpPr>
          <p:cNvPr id="17" name="标题 1"/>
          <p:cNvSpPr txBox="1">
            <a:spLocks/>
          </p:cNvSpPr>
          <p:nvPr/>
        </p:nvSpPr>
        <p:spPr bwMode="auto">
          <a:xfrm>
            <a:off x="457200" y="3933056"/>
            <a:ext cx="82296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/>
              <a:t>指针字面值常量</a:t>
            </a:r>
            <a:endParaRPr lang="en-US" altLang="zh-CN" dirty="0"/>
          </a:p>
        </p:txBody>
      </p:sp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457200" y="4665117"/>
            <a:ext cx="8229600" cy="1716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 "/>
              <a:defRPr sz="2800" kern="1200">
                <a:solidFill>
                  <a:schemeClr val="tx1"/>
                </a:solidFill>
                <a:latin typeface="+mn-lt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黑体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黑体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黑体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黑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nullptr</a:t>
            </a:r>
            <a:endParaRPr lang="en-US" altLang="zh-CN" dirty="0"/>
          </a:p>
          <a:p>
            <a:pPr lvl="1"/>
            <a:r>
              <a:rPr lang="zh-CN" altLang="en-US" dirty="0"/>
              <a:t>空指针，用于初始化“悬挂”状态的指针变量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400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79"/>
    </mc:Choice>
    <mc:Fallback xmlns="">
      <p:transition spd="slow" advTm="11979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用户定义字面值常量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用户定义字面值常量</a:t>
            </a:r>
            <a:endParaRPr lang="en-US" altLang="zh-CN" dirty="0"/>
          </a:p>
          <a:p>
            <a:pPr lvl="1"/>
            <a:r>
              <a:rPr lang="zh-CN" altLang="en-US" dirty="0"/>
              <a:t>由</a:t>
            </a:r>
            <a:r>
              <a:rPr lang="en-US" altLang="zh-CN" dirty="0"/>
              <a:t>operator</a:t>
            </a:r>
            <a:r>
              <a:rPr lang="zh-CN" altLang="en-US" dirty="0"/>
              <a:t>定义后缀</a:t>
            </a:r>
            <a:endParaRPr lang="en-US" altLang="zh-CN" dirty="0"/>
          </a:p>
          <a:p>
            <a:pPr marL="457200" lvl="1" indent="0" algn="ctr">
              <a:buNone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返回值类型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operator""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后缀名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&gt;(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参数表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zh-CN" altLang="en-US" dirty="0"/>
              <a:t>将后缀的功能用函数描述，该后缀为用户自定义的字面值常量</a:t>
            </a:r>
            <a:endParaRPr lang="en-US" altLang="zh-CN" dirty="0"/>
          </a:p>
          <a:p>
            <a:pPr lvl="1"/>
            <a:r>
              <a:rPr lang="zh-CN" altLang="en-US" dirty="0"/>
              <a:t>例如：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operator ""km(</a:t>
            </a:r>
            <a:r>
              <a:rPr lang="en-US" altLang="zh-CN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 double 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n)</a:t>
            </a:r>
          </a:p>
          <a:p>
            <a:pPr marL="457200" lvl="1" indent="0">
              <a:buNone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</a:t>
            </a:r>
            <a:r>
              <a:rPr lang="zh-CN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1000;</a:t>
            </a:r>
          </a:p>
          <a:p>
            <a:pPr marL="457200" lvl="1" indent="0">
              <a:buNone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&lt;&lt;100.0km&lt;&lt;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1"/>
            <a:endParaRPr lang="zh-CN" altLang="en-US" dirty="0"/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关键字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分隔符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</a:t>
            </a:r>
          </a:p>
        </p:txBody>
      </p:sp>
      <p:sp>
        <p:nvSpPr>
          <p:cNvPr id="10" name="矩形 9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字面值常量</a:t>
            </a:r>
          </a:p>
        </p:txBody>
      </p:sp>
      <p:sp>
        <p:nvSpPr>
          <p:cNvPr id="11" name="矩形 10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运算符</a:t>
            </a:r>
          </a:p>
        </p:txBody>
      </p:sp>
      <p:sp>
        <p:nvSpPr>
          <p:cNvPr id="12" name="矩形 11">
            <a:hlinkClick r:id="rId2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14" name="矩形 13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15" name="矩形 14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■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444208" y="3933056"/>
            <a:ext cx="26642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支持用户自定义字面值常量的参数类型包括：</a:t>
            </a:r>
            <a:endParaRPr lang="en-US" altLang="zh-CN" b="1" dirty="0">
              <a:solidFill>
                <a:srgbClr val="C00000"/>
              </a:solidFill>
            </a:endParaRPr>
          </a:p>
          <a:p>
            <a:r>
              <a:rPr lang="en-US" altLang="zh-CN" dirty="0"/>
              <a:t>unsigned long </a:t>
            </a:r>
            <a:r>
              <a:rPr lang="en-US" altLang="zh-CN" dirty="0" err="1"/>
              <a:t>long</a:t>
            </a:r>
            <a:endParaRPr lang="en-US" altLang="zh-CN" dirty="0"/>
          </a:p>
          <a:p>
            <a:r>
              <a:rPr lang="en-US" altLang="zh-CN" dirty="0"/>
              <a:t>char</a:t>
            </a:r>
          </a:p>
          <a:p>
            <a:r>
              <a:rPr lang="en-US" altLang="zh-CN" dirty="0" err="1"/>
              <a:t>wchar_t</a:t>
            </a:r>
            <a:endParaRPr lang="en-US" altLang="zh-CN" dirty="0"/>
          </a:p>
          <a:p>
            <a:r>
              <a:rPr lang="en-US" altLang="zh-CN" dirty="0"/>
              <a:t>char16_t</a:t>
            </a:r>
          </a:p>
          <a:p>
            <a:r>
              <a:rPr lang="en-US" altLang="zh-CN" dirty="0"/>
              <a:t>char32_t</a:t>
            </a:r>
          </a:p>
          <a:p>
            <a:r>
              <a:rPr lang="en-US" altLang="zh-CN" dirty="0"/>
              <a:t>long double</a:t>
            </a:r>
          </a:p>
          <a:p>
            <a:r>
              <a:rPr lang="zh-CN" altLang="en-US" dirty="0"/>
              <a:t>以及相应的复合类型</a:t>
            </a:r>
          </a:p>
        </p:txBody>
      </p:sp>
    </p:spTree>
    <p:extLst>
      <p:ext uri="{BB962C8B-B14F-4D97-AF65-F5344CB8AC3E}">
        <p14:creationId xmlns:p14="http://schemas.microsoft.com/office/powerpoint/2010/main" val="414693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11"/>
    </mc:Choice>
    <mc:Fallback xmlns="">
      <p:transition spd="slow" advTm="31911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运算符（</a:t>
            </a:r>
            <a:r>
              <a:rPr lang="en-US" altLang="zh-CN" dirty="0"/>
              <a:t>operator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0977" y="1772816"/>
            <a:ext cx="8064896" cy="2205038"/>
          </a:xfrm>
        </p:spPr>
        <p:txBody>
          <a:bodyPr/>
          <a:lstStyle/>
          <a:p>
            <a:r>
              <a:rPr lang="zh-CN" altLang="en-US" dirty="0"/>
              <a:t>由字母、数字之外的第三类基本符号组成</a:t>
            </a:r>
            <a:endParaRPr lang="en-US" altLang="zh-CN" dirty="0"/>
          </a:p>
          <a:p>
            <a:r>
              <a:rPr lang="zh-CN" altLang="en-US" dirty="0"/>
              <a:t>个别关键字如</a:t>
            </a:r>
            <a:r>
              <a:rPr lang="en-US" altLang="zh-CN" dirty="0" err="1"/>
              <a:t>sizeof</a:t>
            </a:r>
            <a:r>
              <a:rPr lang="zh-CN" altLang="en-US" dirty="0"/>
              <a:t>、</a:t>
            </a:r>
            <a:r>
              <a:rPr lang="en-US" altLang="zh-CN" dirty="0"/>
              <a:t>new</a:t>
            </a:r>
            <a:r>
              <a:rPr lang="zh-CN" altLang="en-US" dirty="0"/>
              <a:t>、</a:t>
            </a:r>
            <a:r>
              <a:rPr lang="en-US" altLang="zh-CN" dirty="0"/>
              <a:t>delete</a:t>
            </a:r>
            <a:r>
              <a:rPr lang="zh-CN" altLang="en-US" dirty="0"/>
              <a:t>，也被认为是运算符</a:t>
            </a:r>
            <a:endParaRPr lang="en-US" altLang="zh-CN" dirty="0"/>
          </a:p>
          <a:p>
            <a:r>
              <a:rPr lang="zh-CN" altLang="en-US" dirty="0"/>
              <a:t>其余运算符为：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789040"/>
            <a:ext cx="6410325" cy="1789112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021503" y="5744045"/>
            <a:ext cx="6902524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zh-CN" altLang="en-US" sz="2400" kern="0" dirty="0">
                <a:latin typeface="Arial" charset="0"/>
              </a:rPr>
              <a:t>某些运算符还有其它用途，如乘运算符</a:t>
            </a:r>
            <a:r>
              <a:rPr lang="en-US" altLang="zh-CN" sz="2400" kern="0" dirty="0">
                <a:latin typeface="Arial" charset="0"/>
              </a:rPr>
              <a:t>*</a:t>
            </a:r>
          </a:p>
        </p:txBody>
      </p:sp>
      <p:sp>
        <p:nvSpPr>
          <p:cNvPr id="12" name="矩形 11">
            <a:hlinkClick r:id="" action="ppaction://noaction"/>
          </p:cNvPr>
          <p:cNvSpPr/>
          <p:nvPr/>
        </p:nvSpPr>
        <p:spPr>
          <a:xfrm>
            <a:off x="2786063" y="53975"/>
            <a:ext cx="5500687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关键字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分隔符</a:t>
            </a:r>
            <a:r>
              <a:rPr lang="en-US" altLang="zh-CN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		</a:t>
            </a:r>
            <a:endParaRPr lang="zh-CN" altLang="en-US" sz="1200" b="1" dirty="0">
              <a:solidFill>
                <a:srgbClr val="820064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矩形 12">
            <a:hlinkClick r:id="" action="ppaction://noaction"/>
          </p:cNvPr>
          <p:cNvSpPr/>
          <p:nvPr/>
        </p:nvSpPr>
        <p:spPr>
          <a:xfrm>
            <a:off x="2786063" y="233363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标识符</a:t>
            </a:r>
          </a:p>
        </p:txBody>
      </p:sp>
      <p:sp>
        <p:nvSpPr>
          <p:cNvPr id="14" name="矩形 13">
            <a:hlinkClick r:id="" action="ppaction://noaction"/>
          </p:cNvPr>
          <p:cNvSpPr/>
          <p:nvPr/>
        </p:nvSpPr>
        <p:spPr>
          <a:xfrm>
            <a:off x="2786063" y="414338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□ 字面值常量</a:t>
            </a:r>
          </a:p>
        </p:txBody>
      </p:sp>
      <p:sp>
        <p:nvSpPr>
          <p:cNvPr id="15" name="矩形 14">
            <a:hlinkClick r:id="" action="ppaction://noaction"/>
          </p:cNvPr>
          <p:cNvSpPr/>
          <p:nvPr/>
        </p:nvSpPr>
        <p:spPr>
          <a:xfrm>
            <a:off x="2786400" y="594000"/>
            <a:ext cx="5500687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b="1" dirty="0">
                <a:solidFill>
                  <a:srgbClr val="820064"/>
                </a:solidFill>
                <a:latin typeface="Courier New" pitchFamily="49" charset="0"/>
                <a:cs typeface="Courier New" pitchFamily="49" charset="0"/>
              </a:rPr>
              <a:t>■ 运算符</a:t>
            </a:r>
          </a:p>
        </p:txBody>
      </p:sp>
      <p:sp>
        <p:nvSpPr>
          <p:cNvPr id="16" name="矩形 15">
            <a:hlinkClick r:id="rId3" action="ppaction://hlinksldjump"/>
          </p:cNvPr>
          <p:cNvSpPr/>
          <p:nvPr/>
        </p:nvSpPr>
        <p:spPr>
          <a:xfrm>
            <a:off x="0" y="53975"/>
            <a:ext cx="2786063" cy="179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计算机与程序设计语言 □</a:t>
            </a:r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0" y="233363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数制转换与数据存储 □</a:t>
            </a:r>
          </a:p>
        </p:txBody>
      </p:sp>
      <p:sp>
        <p:nvSpPr>
          <p:cNvPr id="18" name="矩形 17">
            <a:hlinkClick r:id="" action="ppaction://noaction"/>
          </p:cNvPr>
          <p:cNvSpPr/>
          <p:nvPr/>
        </p:nvSpPr>
        <p:spPr>
          <a:xfrm>
            <a:off x="0" y="414338"/>
            <a:ext cx="2786063" cy="17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语言的基本概念 □</a:t>
            </a:r>
          </a:p>
        </p:txBody>
      </p:sp>
      <p:sp>
        <p:nvSpPr>
          <p:cNvPr id="19" name="矩形 18">
            <a:hlinkClick r:id="" action="ppaction://noaction"/>
          </p:cNvPr>
          <p:cNvSpPr/>
          <p:nvPr/>
        </p:nvSpPr>
        <p:spPr>
          <a:xfrm>
            <a:off x="0" y="593725"/>
            <a:ext cx="2786063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C++</a:t>
            </a:r>
            <a:r>
              <a:rPr lang="zh-CN" altLang="en-US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语言的词汇 ■</a:t>
            </a:r>
          </a:p>
        </p:txBody>
      </p:sp>
    </p:spTree>
    <p:extLst>
      <p:ext uri="{BB962C8B-B14F-4D97-AF65-F5344CB8AC3E}">
        <p14:creationId xmlns:p14="http://schemas.microsoft.com/office/powerpoint/2010/main" val="240379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36"/>
    </mc:Choice>
    <mc:Fallback xmlns="">
      <p:transition spd="slow" advTm="18136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8|8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1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|0.5|0.5|1.1|0.8|0.6|0.3|0.6|7.5|0.6|0.3|0.7|0.3|0.2|0.6|2.4|3.3|9.9|1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1.7|1.9|2.7|1.1|0.9|2.3|3.2|6|1.3|1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5|7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3.1|1.7|1.4|3.2|0.8|2.3|1|2.5|0.8|4.5"/>
</p:tagLst>
</file>

<file path=ppt/theme/theme1.xml><?xml version="1.0" encoding="utf-8"?>
<a:theme xmlns:a="http://schemas.openxmlformats.org/drawingml/2006/main" name="Office 主题">
  <a:themeElements>
    <a:clrScheme name="自定义 2">
      <a:dk1>
        <a:sysClr val="windowText" lastClr="000000"/>
      </a:dk1>
      <a:lt1>
        <a:sysClr val="window" lastClr="FFFFFF"/>
      </a:lt1>
      <a:dk2>
        <a:srgbClr val="880068"/>
      </a:dk2>
      <a:lt2>
        <a:srgbClr val="F4E7ED"/>
      </a:lt2>
      <a:accent1>
        <a:srgbClr val="8800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880068"/>
      </a:hlink>
      <a:folHlink>
        <a:srgbClr val="B83D68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8797</Words>
  <Application>Microsoft Office PowerPoint</Application>
  <PresentationFormat>全屏显示(4:3)</PresentationFormat>
  <Paragraphs>1760</Paragraphs>
  <Slides>113</Slides>
  <Notes>18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113</vt:i4>
      </vt:variant>
    </vt:vector>
  </HeadingPairs>
  <TitlesOfParts>
    <vt:vector size="126" baseType="lpstr">
      <vt:lpstr>方正姚体</vt:lpstr>
      <vt:lpstr>黑体</vt:lpstr>
      <vt:lpstr>华文琥珀</vt:lpstr>
      <vt:lpstr>楷体_GB2312</vt:lpstr>
      <vt:lpstr>宋体</vt:lpstr>
      <vt:lpstr>Arial</vt:lpstr>
      <vt:lpstr>Calibri</vt:lpstr>
      <vt:lpstr>Courier New</vt:lpstr>
      <vt:lpstr>Tahoma</vt:lpstr>
      <vt:lpstr>Times New Roman</vt:lpstr>
      <vt:lpstr>Verdana</vt:lpstr>
      <vt:lpstr>Wingdings</vt:lpstr>
      <vt:lpstr>Office 主题</vt:lpstr>
      <vt:lpstr>第一章 C++语言概述</vt:lpstr>
      <vt:lpstr>课程安排</vt:lpstr>
      <vt:lpstr>教学用书</vt:lpstr>
      <vt:lpstr>参考资料</vt:lpstr>
      <vt:lpstr>PowerPoint 演示文稿</vt:lpstr>
      <vt:lpstr>PowerPoint 演示文稿</vt:lpstr>
      <vt:lpstr>计算机（Computer）</vt:lpstr>
      <vt:lpstr>计算机（Computer）Vs Tools</vt:lpstr>
      <vt:lpstr>计算机发展</vt:lpstr>
      <vt:lpstr>计算机发展</vt:lpstr>
      <vt:lpstr>现代计算机</vt:lpstr>
      <vt:lpstr>图灵  图灵机  ENIGMA</vt:lpstr>
      <vt:lpstr>计算机体系结构——冯·诺依曼结构</vt:lpstr>
      <vt:lpstr>计算机的组成</vt:lpstr>
      <vt:lpstr>PowerPoint 演示文稿</vt:lpstr>
      <vt:lpstr>计算机的组成</vt:lpstr>
      <vt:lpstr>计算机的组成</vt:lpstr>
      <vt:lpstr>计算机的组成</vt:lpstr>
      <vt:lpstr>程序设计</vt:lpstr>
      <vt:lpstr>机器指令</vt:lpstr>
      <vt:lpstr>机器指令</vt:lpstr>
      <vt:lpstr>机器指令</vt:lpstr>
      <vt:lpstr>低级编程语言</vt:lpstr>
      <vt:lpstr>高级程序设计语言</vt:lpstr>
      <vt:lpstr>高级程序设计语言</vt:lpstr>
      <vt:lpstr>程序设计方法学的发展</vt:lpstr>
      <vt:lpstr>程序设计方法学的发展</vt:lpstr>
      <vt:lpstr>面向对象程序设计阶段</vt:lpstr>
      <vt:lpstr>面向对象程序设计阶段</vt:lpstr>
      <vt:lpstr>面向对象程序设计阶段</vt:lpstr>
      <vt:lpstr>面向对象程序设计阶段</vt:lpstr>
      <vt:lpstr>程序设计的范型</vt:lpstr>
      <vt:lpstr>C++语言的优势</vt:lpstr>
      <vt:lpstr>C++语言简史</vt:lpstr>
      <vt:lpstr>C++语言的特点</vt:lpstr>
      <vt:lpstr>PowerPoint 演示文稿</vt:lpstr>
      <vt:lpstr>开放问题</vt:lpstr>
      <vt:lpstr>数的进制</vt:lpstr>
      <vt:lpstr>十进制</vt:lpstr>
      <vt:lpstr>二十进制</vt:lpstr>
      <vt:lpstr>十二进制</vt:lpstr>
      <vt:lpstr>二进制数</vt:lpstr>
      <vt:lpstr>二进制数</vt:lpstr>
      <vt:lpstr>八进制数</vt:lpstr>
      <vt:lpstr>十六进制数</vt:lpstr>
      <vt:lpstr>十六进制数</vt:lpstr>
      <vt:lpstr>数制转换</vt:lpstr>
      <vt:lpstr>数制转换</vt:lpstr>
      <vt:lpstr>数制转换</vt:lpstr>
      <vt:lpstr>数制转换</vt:lpstr>
      <vt:lpstr>数制转换</vt:lpstr>
      <vt:lpstr>数制转换</vt:lpstr>
      <vt:lpstr>数制转换</vt:lpstr>
      <vt:lpstr>数制转换</vt:lpstr>
      <vt:lpstr>数制转换</vt:lpstr>
      <vt:lpstr>数制转换</vt:lpstr>
      <vt:lpstr>数制转换</vt:lpstr>
      <vt:lpstr>数制转换</vt:lpstr>
      <vt:lpstr>数制的选择</vt:lpstr>
      <vt:lpstr>使用二进制数</vt:lpstr>
      <vt:lpstr>存储器单元</vt:lpstr>
      <vt:lpstr>存储器单元</vt:lpstr>
      <vt:lpstr>数据存储与表示</vt:lpstr>
      <vt:lpstr>PowerPoint 演示文稿</vt:lpstr>
      <vt:lpstr>源文件与头文件</vt:lpstr>
      <vt:lpstr>注释和空白</vt:lpstr>
      <vt:lpstr>预处理指令</vt:lpstr>
      <vt:lpstr>函数</vt:lpstr>
      <vt:lpstr>语句（Statement）</vt:lpstr>
      <vt:lpstr>数据的输入输出</vt:lpstr>
      <vt:lpstr>命名空间</vt:lpstr>
      <vt:lpstr>命名空间</vt:lpstr>
      <vt:lpstr>命名空间解决的问题</vt:lpstr>
      <vt:lpstr>命名空间解决的问题</vt:lpstr>
      <vt:lpstr>命名空间解决的问题</vt:lpstr>
      <vt:lpstr>命名空间解决的问题</vt:lpstr>
      <vt:lpstr>使用命名空间</vt:lpstr>
      <vt:lpstr>使用命名空间</vt:lpstr>
      <vt:lpstr>标识符和关键字</vt:lpstr>
      <vt:lpstr>类和对象</vt:lpstr>
      <vt:lpstr>模板</vt:lpstr>
      <vt:lpstr>PowerPoint 演示文稿</vt:lpstr>
      <vt:lpstr>PowerPoint 演示文稿</vt:lpstr>
      <vt:lpstr>关键字（keyword）</vt:lpstr>
      <vt:lpstr>标识符（identifier）</vt:lpstr>
      <vt:lpstr>字面值常量（literal）</vt:lpstr>
      <vt:lpstr>整型常量</vt:lpstr>
      <vt:lpstr>浮点型常量</vt:lpstr>
      <vt:lpstr>浮点数的存储</vt:lpstr>
      <vt:lpstr>浮点数的存储</vt:lpstr>
      <vt:lpstr>字符型常量</vt:lpstr>
      <vt:lpstr>字符型常量</vt:lpstr>
      <vt:lpstr>字符型常量</vt:lpstr>
      <vt:lpstr>字符型常量</vt:lpstr>
      <vt:lpstr>字符串常量</vt:lpstr>
      <vt:lpstr>字符串常量</vt:lpstr>
      <vt:lpstr>布尔型常量</vt:lpstr>
      <vt:lpstr>用户定义字面值常量</vt:lpstr>
      <vt:lpstr>运算符（operator）</vt:lpstr>
      <vt:lpstr>分隔符（Punctuator）</vt:lpstr>
      <vt:lpstr>【例1.1】最简单的C++程序</vt:lpstr>
      <vt:lpstr>【例1.2】简单的输入输出交互</vt:lpstr>
      <vt:lpstr>【例1.3】输出本学期的课程表</vt:lpstr>
      <vt:lpstr>【例1.4】简单的计算程序</vt:lpstr>
      <vt:lpstr>PowerPoint 演示文稿</vt:lpstr>
      <vt:lpstr>C++程序的结构</vt:lpstr>
      <vt:lpstr>过程型结构</vt:lpstr>
      <vt:lpstr>函数型结构</vt:lpstr>
      <vt:lpstr>面向对象型结构</vt:lpstr>
      <vt:lpstr>PowerPoint 演示文稿</vt:lpstr>
      <vt:lpstr>PowerPoint 演示文稿</vt:lpstr>
      <vt:lpstr>PowerPoint 演示文稿</vt:lpstr>
      <vt:lpstr>第一章 结束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2009-05-27T07:01:46Z</dcterms:created>
  <dcterms:modified xsi:type="dcterms:W3CDTF">2020-10-07T11:48:29Z</dcterms:modified>
</cp:coreProperties>
</file>